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321" r:id="rId3"/>
    <p:sldId id="323" r:id="rId4"/>
    <p:sldId id="324" r:id="rId5"/>
    <p:sldId id="325" r:id="rId6"/>
    <p:sldId id="326" r:id="rId7"/>
    <p:sldId id="327" r:id="rId8"/>
    <p:sldId id="328" r:id="rId9"/>
    <p:sldId id="256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8" r:id="rId34"/>
    <p:sldId id="317" r:id="rId35"/>
    <p:sldId id="319" r:id="rId36"/>
    <p:sldId id="32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9F68B-3FEC-119A-1306-1ABB6266B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80F109-D7F7-C43E-3A17-A397D0151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2A0EA3-2D81-F874-4C87-317AD630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456AD4-7C91-0B8F-C99E-F437CC2FE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2251A3-0521-D9B0-722C-5A0AE55D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50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85CAE-15FB-1F21-2B51-EB33AB55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6EDB9F-AEFC-3C91-ABFD-81324BA1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58F583-A864-71B7-FFD4-30164D84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A0650D-29AA-8FD1-2D49-A07D95E8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5E4FB1-362A-CF14-1004-CCC86410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73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DFA770-53A4-E2F4-F934-191786E3F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D6ADA7-20C2-E2E7-2648-1E6FF5DE5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25D1B2-3C0E-8AF4-5ADD-60A50DE7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53E60B-36D3-5FD0-7B17-8519EF04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F322ED-8838-15D3-0262-0CA360F0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4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52635-0461-FF62-9206-F71CBA65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763514-C00C-196A-C476-498D02E10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976617-DF6E-41C8-4768-11E415416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3970A2-A8FF-398C-2477-B5C8D65D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FEE362-4557-A3F8-1151-2F7046E9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28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9C55D-3C10-0687-140A-AD11C263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866D02-DA93-4591-5B51-5082984F9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17113F-4543-E228-EFD4-405CD69C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4286E0-892A-E522-6857-3694DAC0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14B06D-1675-EAEB-2F2B-BA291E42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39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04479-C6A3-E778-077C-A072DE12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D2461-FEA3-A98B-FEBC-F99CEF052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651B86-B126-7C1B-D227-1467778E7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45D162-22D4-0210-1924-1DA720E7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6EFA95-E895-F35C-C039-7C16FA26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8745E3-B8EE-DA72-B1EB-BF171D01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08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65A22-55E1-A78B-9E6C-B0DC067FB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39488F-C085-F7D7-9AAE-D608F51BF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81195C-1EF2-2A17-BFDA-26FEE19C9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097980-D9E9-7275-7043-E7001D4D2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834A26-426C-9F23-6237-85D1B13AB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AE8A8C-E8DA-14C9-DA26-130A02CD6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2EC82F-6DE8-9793-9D14-F65B8E03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F27C255-7A09-C1AE-1BC3-F1694E22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83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9AC79-61C9-72FD-E6E3-936C9D6F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C9EB83-ED12-6590-E428-2343D177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7EC37A-3B4F-F4C5-FC68-B3D3E036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25CEDC-396B-2620-4B19-6082CA39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26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4E98BD3-65C0-17D3-4B11-F8832C6F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83BB45-A4FA-F547-1B0B-27AE0094F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7F5CBC-04D9-FB29-3E3B-F50FB0B7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12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08D0F-AD0E-5ECB-9F49-6FF7D7CA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0B4470-55B9-8517-A626-3C550F088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ACA188-BB44-259A-C51E-BE31D89B8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AA44F0-B3F1-7F56-7B87-8037FDB7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816B5D-C3A2-489C-9CE1-61B3B121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1234D8-B3E6-2DC8-1D67-3841F0A4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24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67009-317C-9AD4-C2CE-6B54EB66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C6750B1-EE34-B8FB-BCD3-0C34DD283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C2CC59-1285-1D80-AD41-0F5DF8F9A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985458-6B1F-2790-1B4D-CF1C345D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665874-5A1C-538E-1983-A31E3412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F17D5F-7978-6185-8555-472A24AC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27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1A7825A-2919-C434-8BA2-C1FAF01B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A26BD0-632F-1AEA-D091-1FACA156E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42177A-B675-F770-65B9-8B926AAB5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96146-CAEE-4769-AE93-5DD4114BD24A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676CC4-672B-6F6B-A30A-131650D78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DA7678-10AE-0C52-099A-49852B220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93E1-C189-466A-B39A-578181B08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148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gif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38B2F703-45A3-714F-43B6-98840EFF05D1}"/>
              </a:ext>
            </a:extLst>
          </p:cNvPr>
          <p:cNvGrpSpPr/>
          <p:nvPr/>
        </p:nvGrpSpPr>
        <p:grpSpPr>
          <a:xfrm>
            <a:off x="132522" y="176846"/>
            <a:ext cx="12073855" cy="6681154"/>
            <a:chOff x="132522" y="176846"/>
            <a:chExt cx="12073855" cy="6681154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CE22B4EE-4AA5-634B-A070-9083193B41CF}"/>
                </a:ext>
              </a:extLst>
            </p:cNvPr>
            <p:cNvSpPr txBox="1"/>
            <p:nvPr/>
          </p:nvSpPr>
          <p:spPr>
            <a:xfrm>
              <a:off x="2420870" y="2926333"/>
              <a:ext cx="9148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1A3664"/>
                  </a:solidFill>
                  <a:latin typeface="Avenir Next LT Pro" panose="020B0504020202020204" pitchFamily="34" charset="0"/>
                </a:rPr>
                <a:t>M8. “Brincado com Forças Intermoleculares”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5D7C776E-D0F6-C115-8D31-F3F66DAAB089}"/>
                </a:ext>
              </a:extLst>
            </p:cNvPr>
            <p:cNvSpPr txBox="1"/>
            <p:nvPr/>
          </p:nvSpPr>
          <p:spPr>
            <a:xfrm>
              <a:off x="4213121" y="6211669"/>
              <a:ext cx="6427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rgbClr val="333333"/>
                  </a:solidFill>
                  <a:effectLst/>
                  <a:latin typeface="Avenir Next LT Pro" panose="020B0504020202020204" pitchFamily="34" charset="0"/>
                </a:rPr>
                <a:t>Semana da Química 2023</a:t>
              </a:r>
            </a:p>
            <a:p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55C0093-A13A-BC8F-BE16-FF16B68D2D67}"/>
                </a:ext>
              </a:extLst>
            </p:cNvPr>
            <p:cNvSpPr txBox="1"/>
            <p:nvPr/>
          </p:nvSpPr>
          <p:spPr>
            <a:xfrm>
              <a:off x="3418622" y="3997801"/>
              <a:ext cx="57788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b="1" dirty="0">
                  <a:latin typeface="Avenir Next LT Pro" panose="020B0504020202020204" pitchFamily="34" charset="0"/>
                </a:rPr>
                <a:t>Prof. Dr. Daniel Francisco Scalabrini Machado</a:t>
              </a:r>
            </a:p>
            <a:p>
              <a:pPr algn="ctr"/>
              <a:r>
                <a:rPr lang="pt-BR" sz="2000" b="1" dirty="0" err="1">
                  <a:latin typeface="Avenir Next LT Pro" panose="020B0504020202020204" pitchFamily="34" charset="0"/>
                </a:rPr>
                <a:t>Msc</a:t>
              </a:r>
              <a:r>
                <a:rPr lang="pt-BR" sz="2000" b="1" dirty="0">
                  <a:latin typeface="Avenir Next LT Pro" panose="020B0504020202020204" pitchFamily="34" charset="0"/>
                </a:rPr>
                <a:t>. Sandro Francisco de Brito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2720E2A-59C9-40B4-D148-4CE33C78A619}"/>
                </a:ext>
              </a:extLst>
            </p:cNvPr>
            <p:cNvSpPr txBox="1"/>
            <p:nvPr/>
          </p:nvSpPr>
          <p:spPr>
            <a:xfrm>
              <a:off x="4489534" y="5675699"/>
              <a:ext cx="3107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latin typeface="Avenir Next LT Pro" panose="020B0504020202020204" pitchFamily="34" charset="0"/>
                </a:rPr>
                <a:t>25 de Setembro de 2023</a:t>
              </a:r>
            </a:p>
          </p:txBody>
        </p:sp>
        <p:pic>
          <p:nvPicPr>
            <p:cNvPr id="9" name="Picture 2" descr="UnB Notícias - Em tempos de Covid-19, UnB comemora 58 anos com abraço  virtual">
              <a:extLst>
                <a:ext uri="{FF2B5EF4-FFF2-40B4-BE49-F238E27FC236}">
                  <a16:creationId xmlns:a16="http://schemas.microsoft.com/office/drawing/2014/main" id="{CB42B8F0-CAFB-F60C-2C4C-DE664250C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660" y="176846"/>
              <a:ext cx="3274678" cy="2181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4855868-8E8F-4EA0-CDDB-22E861B64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22" y="777044"/>
              <a:ext cx="3710609" cy="317032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EBE7FE4-8615-119F-36C8-772F5048A115}"/>
                </a:ext>
              </a:extLst>
            </p:cNvPr>
            <p:cNvSpPr txBox="1"/>
            <p:nvPr/>
          </p:nvSpPr>
          <p:spPr>
            <a:xfrm>
              <a:off x="9872602" y="344499"/>
              <a:ext cx="233377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1" dirty="0">
                  <a:solidFill>
                    <a:srgbClr val="1A3664"/>
                  </a:solidFill>
                </a:rPr>
                <a:t>LMSC – Laboratório de Modelagem de Sistemas Complexos</a:t>
              </a:r>
            </a:p>
          </p:txBody>
        </p:sp>
      </p:grpSp>
      <p:pic>
        <p:nvPicPr>
          <p:cNvPr id="2" name="Imagem 2" descr="Logotipo&#10;&#10;Descrição gerada automaticamente">
            <a:extLst>
              <a:ext uri="{FF2B5EF4-FFF2-40B4-BE49-F238E27FC236}">
                <a16:creationId xmlns:a16="http://schemas.microsoft.com/office/drawing/2014/main" id="{DC3A9B33-B179-28D8-1899-B4ED1CA24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777" y="171745"/>
            <a:ext cx="1449238" cy="14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8CABD5B-740B-41EA-32AA-CEAE41552C9B}"/>
              </a:ext>
            </a:extLst>
          </p:cNvPr>
          <p:cNvSpPr txBox="1"/>
          <p:nvPr/>
        </p:nvSpPr>
        <p:spPr>
          <a:xfrm>
            <a:off x="0" y="158620"/>
            <a:ext cx="11119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venir Next LT Pro" panose="020B0504020202020204" pitchFamily="34" charset="0"/>
              </a:rPr>
              <a:t>São estas forças em última instância que determinam as propriedades de materiais cotidianos:</a:t>
            </a:r>
          </a:p>
        </p:txBody>
      </p:sp>
      <p:pic>
        <p:nvPicPr>
          <p:cNvPr id="2050" name="Picture 2" descr="MILK">
            <a:extLst>
              <a:ext uri="{FF2B5EF4-FFF2-40B4-BE49-F238E27FC236}">
                <a16:creationId xmlns:a16="http://schemas.microsoft.com/office/drawing/2014/main" id="{DD2CCF4A-4808-97F3-913C-0EF3495A7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692013"/>
            <a:ext cx="3252788" cy="32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6B86758-5089-AFF1-5EEB-FA2AD34C48F9}"/>
              </a:ext>
            </a:extLst>
          </p:cNvPr>
          <p:cNvSpPr txBox="1"/>
          <p:nvPr/>
        </p:nvSpPr>
        <p:spPr>
          <a:xfrm>
            <a:off x="1067017" y="692013"/>
            <a:ext cx="79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Leite</a:t>
            </a:r>
          </a:p>
        </p:txBody>
      </p:sp>
      <p:pic>
        <p:nvPicPr>
          <p:cNvPr id="2052" name="Picture 4" descr="Product">
            <a:extLst>
              <a:ext uri="{FF2B5EF4-FFF2-40B4-BE49-F238E27FC236}">
                <a16:creationId xmlns:a16="http://schemas.microsoft.com/office/drawing/2014/main" id="{63102705-1460-441E-48A8-58A1641E0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309923"/>
            <a:ext cx="3540919" cy="235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C196DC2-53BB-6E3B-18F3-D5B58F03FADC}"/>
              </a:ext>
            </a:extLst>
          </p:cNvPr>
          <p:cNvSpPr txBox="1"/>
          <p:nvPr/>
        </p:nvSpPr>
        <p:spPr>
          <a:xfrm>
            <a:off x="325825" y="3878029"/>
            <a:ext cx="926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Tintas</a:t>
            </a:r>
          </a:p>
        </p:txBody>
      </p:sp>
      <p:pic>
        <p:nvPicPr>
          <p:cNvPr id="2054" name="Picture 6" descr="Adhesives - Chemistry Encyclopedia - reaction, water, uses, salt, molecule,  atom">
            <a:extLst>
              <a:ext uri="{FF2B5EF4-FFF2-40B4-BE49-F238E27FC236}">
                <a16:creationId xmlns:a16="http://schemas.microsoft.com/office/drawing/2014/main" id="{51F9F21A-9FD4-CF3B-4C32-C9BA59B9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63" y="1414359"/>
            <a:ext cx="3038475" cy="201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9887CF8-2743-6DF5-193E-25395CE19BEE}"/>
              </a:ext>
            </a:extLst>
          </p:cNvPr>
          <p:cNvSpPr txBox="1"/>
          <p:nvPr/>
        </p:nvSpPr>
        <p:spPr>
          <a:xfrm>
            <a:off x="4641463" y="858631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Adesivos</a:t>
            </a:r>
          </a:p>
        </p:txBody>
      </p:sp>
      <p:pic>
        <p:nvPicPr>
          <p:cNvPr id="2056" name="Picture 8" descr="Lubricant additives: Properties, functions, and applications">
            <a:extLst>
              <a:ext uri="{FF2B5EF4-FFF2-40B4-BE49-F238E27FC236}">
                <a16:creationId xmlns:a16="http://schemas.microsoft.com/office/drawing/2014/main" id="{DF2B72CC-2300-8C83-94B3-56FDD39D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33" y="4309923"/>
            <a:ext cx="3540920" cy="208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4BB559D-1D70-3EB0-91A7-B6C3C39C4F56}"/>
              </a:ext>
            </a:extLst>
          </p:cNvPr>
          <p:cNvSpPr txBox="1"/>
          <p:nvPr/>
        </p:nvSpPr>
        <p:spPr>
          <a:xfrm>
            <a:off x="4373864" y="3744746"/>
            <a:ext cx="178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Lubrificantes</a:t>
            </a:r>
          </a:p>
        </p:txBody>
      </p:sp>
      <p:pic>
        <p:nvPicPr>
          <p:cNvPr id="2058" name="Picture 10" descr="Detergent Properties and Applications">
            <a:extLst>
              <a:ext uri="{FF2B5EF4-FFF2-40B4-BE49-F238E27FC236}">
                <a16:creationId xmlns:a16="http://schemas.microsoft.com/office/drawing/2014/main" id="{75AFAB6F-A862-982B-5463-CD36B7B1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49" y="845291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1BE245E-5CEE-5D05-B9EA-6439E37B9138}"/>
              </a:ext>
            </a:extLst>
          </p:cNvPr>
          <p:cNvSpPr txBox="1"/>
          <p:nvPr/>
        </p:nvSpPr>
        <p:spPr>
          <a:xfrm>
            <a:off x="7994263" y="523742"/>
            <a:ext cx="1727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Detergentes</a:t>
            </a:r>
          </a:p>
        </p:txBody>
      </p:sp>
      <p:pic>
        <p:nvPicPr>
          <p:cNvPr id="2060" name="Picture 12" descr="Revealing local molecular distribution, orientation, phase separation, and  formation of domains in artificial lipid layers: Towards comprehensive  characterization of biological membranes - ScienceDirect">
            <a:extLst>
              <a:ext uri="{FF2B5EF4-FFF2-40B4-BE49-F238E27FC236}">
                <a16:creationId xmlns:a16="http://schemas.microsoft.com/office/drawing/2014/main" id="{203DE7B9-8A2D-C6A3-4317-7899318DC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41" y="4514850"/>
            <a:ext cx="3615397" cy="218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EEC4EEE-3352-73B6-9AAB-6B14358097DF}"/>
              </a:ext>
            </a:extLst>
          </p:cNvPr>
          <p:cNvSpPr txBox="1"/>
          <p:nvPr/>
        </p:nvSpPr>
        <p:spPr>
          <a:xfrm>
            <a:off x="8266800" y="4056403"/>
            <a:ext cx="300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Membranas biológicas</a:t>
            </a:r>
          </a:p>
        </p:txBody>
      </p:sp>
    </p:spTree>
    <p:extLst>
      <p:ext uri="{BB962C8B-B14F-4D97-AF65-F5344CB8AC3E}">
        <p14:creationId xmlns:p14="http://schemas.microsoft.com/office/powerpoint/2010/main" val="351902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CC36082-8632-D7AA-2BB6-6FB4A948B12C}"/>
              </a:ext>
            </a:extLst>
          </p:cNvPr>
          <p:cNvSpPr txBox="1"/>
          <p:nvPr/>
        </p:nvSpPr>
        <p:spPr>
          <a:xfrm>
            <a:off x="0" y="158620"/>
            <a:ext cx="350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As quatro forças da natureza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23F151-9A66-8503-FBC7-D0F05A71C167}"/>
              </a:ext>
            </a:extLst>
          </p:cNvPr>
          <p:cNvSpPr txBox="1"/>
          <p:nvPr/>
        </p:nvSpPr>
        <p:spPr>
          <a:xfrm>
            <a:off x="507180" y="708272"/>
            <a:ext cx="828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Forte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09DC94-10EB-08E6-25B7-2848401AB40B}"/>
              </a:ext>
            </a:extLst>
          </p:cNvPr>
          <p:cNvSpPr txBox="1"/>
          <p:nvPr/>
        </p:nvSpPr>
        <p:spPr>
          <a:xfrm>
            <a:off x="507180" y="1355194"/>
            <a:ext cx="838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Fraca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2C010B-9D90-DC2B-31B6-B13D7407B69C}"/>
              </a:ext>
            </a:extLst>
          </p:cNvPr>
          <p:cNvSpPr txBox="1"/>
          <p:nvPr/>
        </p:nvSpPr>
        <p:spPr>
          <a:xfrm>
            <a:off x="1752435" y="739641"/>
            <a:ext cx="3663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Atuam entre nêutrons, prótons, elétrons e outras partículas elementares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6C4DB2-866F-0E62-3E90-44349F9F6F06}"/>
              </a:ext>
            </a:extLst>
          </p:cNvPr>
          <p:cNvSpPr txBox="1"/>
          <p:nvPr/>
        </p:nvSpPr>
        <p:spPr>
          <a:xfrm>
            <a:off x="5610808" y="723382"/>
            <a:ext cx="3663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Curtíssimo alcance ~10</a:t>
            </a:r>
            <a:r>
              <a:rPr lang="pt-BR" sz="2000" baseline="30000" dirty="0">
                <a:latin typeface="Avenir Next LT Pro" panose="020B0504020202020204" pitchFamily="34" charset="0"/>
              </a:rPr>
              <a:t>-5</a:t>
            </a:r>
            <a:r>
              <a:rPr lang="pt-BR" sz="2000" dirty="0">
                <a:latin typeface="Avenir Next LT Pro" panose="020B0504020202020204" pitchFamily="34" charset="0"/>
              </a:rPr>
              <a:t>nm</a:t>
            </a:r>
          </a:p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(domínio da física nuclear – altas energias)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4679D6E-FE27-936A-9378-C50E0B835101}"/>
              </a:ext>
            </a:extLst>
          </p:cNvPr>
          <p:cNvSpPr txBox="1"/>
          <p:nvPr/>
        </p:nvSpPr>
        <p:spPr>
          <a:xfrm>
            <a:off x="229476" y="3544735"/>
            <a:ext cx="223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Eletromagnética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FBA622-B1D2-2B7E-FAC2-2F13E778A865}"/>
              </a:ext>
            </a:extLst>
          </p:cNvPr>
          <p:cNvSpPr txBox="1"/>
          <p:nvPr/>
        </p:nvSpPr>
        <p:spPr>
          <a:xfrm>
            <a:off x="215079" y="4541254"/>
            <a:ext cx="1834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Gravitacional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899E51-D980-6A94-1C83-9D4219BB5A1E}"/>
              </a:ext>
            </a:extLst>
          </p:cNvPr>
          <p:cNvSpPr txBox="1"/>
          <p:nvPr/>
        </p:nvSpPr>
        <p:spPr>
          <a:xfrm>
            <a:off x="2574254" y="3288137"/>
            <a:ext cx="6168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Atuam entre átomos e moléculas (partículas elementares também). São de alcance muito maior – distâncias subatômicas ~infinito. Consequentemente, controlam nosso “dia-a-dia”.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6403068-7186-44B5-A63B-0CBEF146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278" y="358675"/>
            <a:ext cx="2324301" cy="187468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7BEA01E-673D-B8D3-064A-A6039A42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046" y="3074869"/>
            <a:ext cx="2526280" cy="215226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A3827C8-A31E-1F5B-173D-5D550B5E30F8}"/>
              </a:ext>
            </a:extLst>
          </p:cNvPr>
          <p:cNvSpPr txBox="1"/>
          <p:nvPr/>
        </p:nvSpPr>
        <p:spPr>
          <a:xfrm>
            <a:off x="2461369" y="4749181"/>
            <a:ext cx="6509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As forças eletromagnéticas – responsáveis por todas as forças intermoleculares – determinam as propriedades dos sólidos, líquidos e gases, o comportamento de partículas em fase condensada, reações químicas e organização de estruturas biológicas.</a:t>
            </a:r>
          </a:p>
        </p:txBody>
      </p:sp>
    </p:spTree>
    <p:extLst>
      <p:ext uri="{BB962C8B-B14F-4D97-AF65-F5344CB8AC3E}">
        <p14:creationId xmlns:p14="http://schemas.microsoft.com/office/powerpoint/2010/main" val="394374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D8F2E4A-1294-DD3E-C1F6-069FCDCD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259" y="359930"/>
            <a:ext cx="5594741" cy="58926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098C32D-37CC-7B07-7EC6-C65C5D86F74D}"/>
              </a:ext>
            </a:extLst>
          </p:cNvPr>
          <p:cNvSpPr txBox="1"/>
          <p:nvPr/>
        </p:nvSpPr>
        <p:spPr>
          <a:xfrm>
            <a:off x="267636" y="359930"/>
            <a:ext cx="1834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Gravitacional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2BC2F3-CE02-FE96-9DCD-C26A2BC3E70A}"/>
              </a:ext>
            </a:extLst>
          </p:cNvPr>
          <p:cNvSpPr txBox="1"/>
          <p:nvPr/>
        </p:nvSpPr>
        <p:spPr>
          <a:xfrm>
            <a:off x="0" y="1963646"/>
            <a:ext cx="64783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venir Next LT Pro" panose="020B0504020202020204" pitchFamily="34" charset="0"/>
              </a:rPr>
              <a:t>Contabiliza os efeitos de maré e muitos fenômenos cosmológicos e quando combinados com as forças intermoleculares determinam fenômenos como a altura que um líquido irá ascender em capilares, o tamanho máximo que animais e árvores alcançam.</a:t>
            </a:r>
          </a:p>
        </p:txBody>
      </p:sp>
    </p:spTree>
    <p:extLst>
      <p:ext uri="{BB962C8B-B14F-4D97-AF65-F5344CB8AC3E}">
        <p14:creationId xmlns:p14="http://schemas.microsoft.com/office/powerpoint/2010/main" val="12323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C34F44C-37DA-963D-48AA-159FFCF34426}"/>
              </a:ext>
            </a:extLst>
          </p:cNvPr>
          <p:cNvSpPr txBox="1"/>
          <p:nvPr/>
        </p:nvSpPr>
        <p:spPr>
          <a:xfrm>
            <a:off x="239644" y="322608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Século 17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F1A8FC-3D7F-8663-9B8A-7762A8C0724A}"/>
              </a:ext>
            </a:extLst>
          </p:cNvPr>
          <p:cNvSpPr txBox="1"/>
          <p:nvPr/>
        </p:nvSpPr>
        <p:spPr>
          <a:xfrm>
            <a:off x="239644" y="825311"/>
            <a:ext cx="571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(1662) Robert Boyle publica sua famosa lei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223C15A-8891-624E-D658-5CD74F94FB92}"/>
                  </a:ext>
                </a:extLst>
              </p:cNvPr>
              <p:cNvSpPr txBox="1"/>
              <p:nvPr/>
            </p:nvSpPr>
            <p:spPr>
              <a:xfrm>
                <a:off x="1862783" y="1765337"/>
                <a:ext cx="18650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223C15A-8891-624E-D658-5CD74F94F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783" y="1765337"/>
                <a:ext cx="1865062" cy="307777"/>
              </a:xfrm>
              <a:prstGeom prst="rect">
                <a:avLst/>
              </a:prstGeom>
              <a:blipFill>
                <a:blip r:embed="rId2"/>
                <a:stretch>
                  <a:fillRect l="-2941" r="-2288" b="-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1882D1B5-6E07-4211-02DF-45BA9CE5EA40}"/>
              </a:ext>
            </a:extLst>
          </p:cNvPr>
          <p:cNvSpPr txBox="1"/>
          <p:nvPr/>
        </p:nvSpPr>
        <p:spPr>
          <a:xfrm>
            <a:off x="239644" y="2721114"/>
            <a:ext cx="571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(1667) Isaac Newton publica sua famosa lei da gravitação.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0B9E2B3-80F6-BD59-A712-F6B56EAD4C94}"/>
                  </a:ext>
                </a:extLst>
              </p:cNvPr>
              <p:cNvSpPr txBox="1"/>
              <p:nvPr/>
            </p:nvSpPr>
            <p:spPr>
              <a:xfrm>
                <a:off x="81024" y="4509557"/>
                <a:ext cx="571328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A lei de Boyle sugeria que as moléculas se repeliam 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 é repulsivo) enquanto que a gravidade sugeria que elas se atraiam, pois se condensam como sólidos e líquidos quando resfriadas.</a:t>
                </a:r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0B9E2B3-80F6-BD59-A712-F6B56EAD4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4" y="4509557"/>
                <a:ext cx="5713286" cy="1631216"/>
              </a:xfrm>
              <a:prstGeom prst="rect">
                <a:avLst/>
              </a:prstGeom>
              <a:blipFill>
                <a:blip r:embed="rId3"/>
                <a:stretch>
                  <a:fillRect l="-1066" t="-1873" r="-1066" b="-6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Robert Boyle, o primeiro químico moderno">
            <a:extLst>
              <a:ext uri="{FF2B5EF4-FFF2-40B4-BE49-F238E27FC236}">
                <a16:creationId xmlns:a16="http://schemas.microsoft.com/office/drawing/2014/main" id="{B0D0B5EF-34BF-FC90-F58F-5CCFBE836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1" r="31615"/>
          <a:stretch/>
        </p:blipFill>
        <p:spPr bwMode="auto">
          <a:xfrm>
            <a:off x="9078965" y="127325"/>
            <a:ext cx="2316544" cy="30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saac Newton – Wikipédia, a enciclopédia livre">
            <a:extLst>
              <a:ext uri="{FF2B5EF4-FFF2-40B4-BE49-F238E27FC236}">
                <a16:creationId xmlns:a16="http://schemas.microsoft.com/office/drawing/2014/main" id="{77A045F9-D75A-DFA6-3728-AC5D8655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7" y="3834881"/>
            <a:ext cx="2274735" cy="278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AEFFA2DE-1F47-EFF8-8ED7-16F34637BC44}"/>
                  </a:ext>
                </a:extLst>
              </p:cNvPr>
              <p:cNvSpPr txBox="1"/>
              <p:nvPr/>
            </p:nvSpPr>
            <p:spPr>
              <a:xfrm>
                <a:off x="1960951" y="3732996"/>
                <a:ext cx="1766894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AEFFA2DE-1F47-EFF8-8ED7-16F34637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951" y="3732996"/>
                <a:ext cx="1766894" cy="4725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2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BF7A60C-FD19-AC99-7EA7-D2834ECC6ABB}"/>
              </a:ext>
            </a:extLst>
          </p:cNvPr>
          <p:cNvSpPr txBox="1"/>
          <p:nvPr/>
        </p:nvSpPr>
        <p:spPr>
          <a:xfrm>
            <a:off x="239644" y="322608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Século 19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1B40A3-7D8C-63ED-EE16-B456FA69F09F}"/>
              </a:ext>
            </a:extLst>
          </p:cNvPr>
          <p:cNvSpPr txBox="1"/>
          <p:nvPr/>
        </p:nvSpPr>
        <p:spPr>
          <a:xfrm>
            <a:off x="81024" y="722718"/>
            <a:ext cx="57132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Durante o século 19 acreditava-se que uma única lei de força ou função energia potencial similar a lei de gravitação universal de Newton seria eventualmente encontrada e explicaria todas as forças intermoleculares: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E2CC918-8B52-BD0A-1492-99AD139CCD29}"/>
                  </a:ext>
                </a:extLst>
              </p:cNvPr>
              <p:cNvSpPr txBox="1"/>
              <p:nvPr/>
            </p:nvSpPr>
            <p:spPr>
              <a:xfrm>
                <a:off x="1842440" y="2517761"/>
                <a:ext cx="1793440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E2CC918-8B52-BD0A-1492-99AD139C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440" y="2517761"/>
                <a:ext cx="1793440" cy="472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99E5F978-BFFF-D4A4-1226-635C77841285}"/>
              </a:ext>
            </a:extLst>
          </p:cNvPr>
          <p:cNvSpPr txBox="1"/>
          <p:nvPr/>
        </p:nvSpPr>
        <p:spPr>
          <a:xfrm>
            <a:off x="81024" y="3152649"/>
            <a:ext cx="571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Que se relacionaria com um lei de força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F9BB6EB-054F-DF74-EEE2-46BA8DFDB5A4}"/>
                  </a:ext>
                </a:extLst>
              </p:cNvPr>
              <p:cNvSpPr txBox="1"/>
              <p:nvPr/>
            </p:nvSpPr>
            <p:spPr>
              <a:xfrm>
                <a:off x="1179096" y="3723315"/>
                <a:ext cx="3028265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𝑛𝐶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F9BB6EB-054F-DF74-EEE2-46BA8DFDB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96" y="3723315"/>
                <a:ext cx="3028265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8DBFDA8-AE62-3765-01AB-2E109E02AF17}"/>
                  </a:ext>
                </a:extLst>
              </p:cNvPr>
              <p:cNvSpPr txBox="1"/>
              <p:nvPr/>
            </p:nvSpPr>
            <p:spPr>
              <a:xfrm>
                <a:off x="81024" y="4431390"/>
                <a:ext cx="57132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Quando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 a lei da gravidade de Newton é recuperada, </a:t>
                </a: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8DBFDA8-AE62-3765-01AB-2E109E02A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4" y="4431390"/>
                <a:ext cx="5713286" cy="707886"/>
              </a:xfrm>
              <a:prstGeom prst="rect">
                <a:avLst/>
              </a:prstGeom>
              <a:blipFill>
                <a:blip r:embed="rId4"/>
                <a:stretch>
                  <a:fillRect l="-1066" t="-4310" r="-1066" b="-155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BE5023B-E9F2-53D1-83BF-EB1F5875C7AA}"/>
                  </a:ext>
                </a:extLst>
              </p:cNvPr>
              <p:cNvSpPr txBox="1"/>
              <p:nvPr/>
            </p:nvSpPr>
            <p:spPr>
              <a:xfrm>
                <a:off x="1647402" y="5309832"/>
                <a:ext cx="1766894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BE5023B-E9F2-53D1-83BF-EB1F5875C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402" y="5309832"/>
                <a:ext cx="1766894" cy="472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31D6BDE-7F7F-F9AF-AA88-9B4AAEAD1389}"/>
                  </a:ext>
                </a:extLst>
              </p:cNvPr>
              <p:cNvSpPr txBox="1"/>
              <p:nvPr/>
            </p:nvSpPr>
            <p:spPr>
              <a:xfrm>
                <a:off x="54163" y="5952953"/>
                <a:ext cx="57132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Com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=6.67×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pt-BR" sz="2000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31D6BDE-7F7F-F9AF-AA88-9B4AAEAD1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3" y="5952953"/>
                <a:ext cx="5713286" cy="400110"/>
              </a:xfrm>
              <a:prstGeom prst="rect">
                <a:avLst/>
              </a:prstGeom>
              <a:blipFill>
                <a:blip r:embed="rId6"/>
                <a:stretch>
                  <a:fillRect l="-1174" t="-7692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48A51F6-1228-7843-7308-C2E844B4C9E0}"/>
                  </a:ext>
                </a:extLst>
              </p:cNvPr>
              <p:cNvSpPr txBox="1"/>
              <p:nvPr/>
            </p:nvSpPr>
            <p:spPr>
              <a:xfrm>
                <a:off x="6239070" y="195001"/>
                <a:ext cx="57132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Newton fez muitos anos antes uma estimativa do valor do expoente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 para as forças intermoleculares de maneira muito interessante.</a:t>
                </a: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48A51F6-1228-7843-7308-C2E844B4C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070" y="195001"/>
                <a:ext cx="5713286" cy="1323439"/>
              </a:xfrm>
              <a:prstGeom prst="rect">
                <a:avLst/>
              </a:prstGeom>
              <a:blipFill>
                <a:blip r:embed="rId7"/>
                <a:stretch>
                  <a:fillRect l="-1066" t="-2304" r="-1066" b="-78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1B486C-AC2C-2228-3A61-928793D282EE}"/>
              </a:ext>
            </a:extLst>
          </p:cNvPr>
          <p:cNvSpPr txBox="1"/>
          <p:nvPr/>
        </p:nvSpPr>
        <p:spPr>
          <a:xfrm>
            <a:off x="6239070" y="1666887"/>
            <a:ext cx="571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Suponha que o potencial de interação entre moléculas de um material seja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7DBC7A1-70FF-0DBB-651F-5537E6411782}"/>
                  </a:ext>
                </a:extLst>
              </p:cNvPr>
              <p:cNvSpPr txBox="1"/>
              <p:nvPr/>
            </p:nvSpPr>
            <p:spPr>
              <a:xfrm>
                <a:off x="8162935" y="2401667"/>
                <a:ext cx="128990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7DBC7A1-70FF-0DBB-651F-5537E6411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935" y="2401667"/>
                <a:ext cx="1289905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997F0BF-D1B5-4E1D-1F33-9831A1671E60}"/>
                  </a:ext>
                </a:extLst>
              </p:cNvPr>
              <p:cNvSpPr txBox="1"/>
              <p:nvPr/>
            </p:nvSpPr>
            <p:spPr>
              <a:xfrm>
                <a:off x="6239070" y="2990326"/>
                <a:ext cx="57132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Com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 sendo um inteiro. A força entre duas partículas seria</a:t>
                </a: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997F0BF-D1B5-4E1D-1F33-9831A167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070" y="2990326"/>
                <a:ext cx="5713286" cy="707886"/>
              </a:xfrm>
              <a:prstGeom prst="rect">
                <a:avLst/>
              </a:prstGeom>
              <a:blipFill>
                <a:blip r:embed="rId9"/>
                <a:stretch>
                  <a:fillRect l="-1066" t="-4310" r="-1066" b="-155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5A493DA-ED84-2D84-005C-1B0157FA77A9}"/>
                  </a:ext>
                </a:extLst>
              </p:cNvPr>
              <p:cNvSpPr txBox="1"/>
              <p:nvPr/>
            </p:nvSpPr>
            <p:spPr>
              <a:xfrm>
                <a:off x="6239070" y="4802000"/>
                <a:ext cx="57132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Agora considere uma região do espaço em que a densidade numérica destas moléculas seja </a:t>
                </a:r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5A493DA-ED84-2D84-005C-1B0157FA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070" y="4802000"/>
                <a:ext cx="5713286" cy="1015663"/>
              </a:xfrm>
              <a:prstGeom prst="rect">
                <a:avLst/>
              </a:prstGeom>
              <a:blipFill>
                <a:blip r:embed="rId10"/>
                <a:stretch>
                  <a:fillRect l="-1066" t="-3012" r="-1066" b="-10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F897CD53-35B2-FAE9-3564-9E3E4DF6DD68}"/>
                  </a:ext>
                </a:extLst>
              </p:cNvPr>
              <p:cNvSpPr txBox="1"/>
              <p:nvPr/>
            </p:nvSpPr>
            <p:spPr>
              <a:xfrm>
                <a:off x="7433729" y="3981346"/>
                <a:ext cx="274831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F897CD53-35B2-FAE9-3564-9E3E4DF6D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9" y="3981346"/>
                <a:ext cx="2748316" cy="537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13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Elipse 84">
            <a:extLst>
              <a:ext uri="{FF2B5EF4-FFF2-40B4-BE49-F238E27FC236}">
                <a16:creationId xmlns:a16="http://schemas.microsoft.com/office/drawing/2014/main" id="{A335D1DC-5070-B94C-067E-1B66CD6442F2}"/>
              </a:ext>
            </a:extLst>
          </p:cNvPr>
          <p:cNvSpPr/>
          <p:nvPr/>
        </p:nvSpPr>
        <p:spPr>
          <a:xfrm>
            <a:off x="391887" y="190597"/>
            <a:ext cx="2873828" cy="294361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6AEFC0C9-24F3-9954-3939-EDF0254A936B}"/>
              </a:ext>
            </a:extLst>
          </p:cNvPr>
          <p:cNvGrpSpPr/>
          <p:nvPr/>
        </p:nvGrpSpPr>
        <p:grpSpPr>
          <a:xfrm>
            <a:off x="164843" y="98360"/>
            <a:ext cx="3368740" cy="3060050"/>
            <a:chOff x="164843" y="98360"/>
            <a:chExt cx="3368740" cy="3060050"/>
          </a:xfrm>
        </p:grpSpPr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8A41BEA3-824E-6D3A-2CDB-AFBE261C3048}"/>
                </a:ext>
              </a:extLst>
            </p:cNvPr>
            <p:cNvGrpSpPr/>
            <p:nvPr/>
          </p:nvGrpSpPr>
          <p:grpSpPr>
            <a:xfrm>
              <a:off x="373226" y="552061"/>
              <a:ext cx="3038671" cy="2606349"/>
              <a:chOff x="-9329" y="94861"/>
              <a:chExt cx="3038671" cy="2606349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65886A80-19A0-232E-EA5D-AC4E4846693D}"/>
                  </a:ext>
                </a:extLst>
              </p:cNvPr>
              <p:cNvSpPr/>
              <p:nvPr/>
            </p:nvSpPr>
            <p:spPr>
              <a:xfrm>
                <a:off x="970384" y="746449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4F7EFD0C-5411-A739-374F-40B06A0615FC}"/>
                  </a:ext>
                </a:extLst>
              </p:cNvPr>
              <p:cNvSpPr/>
              <p:nvPr/>
            </p:nvSpPr>
            <p:spPr>
              <a:xfrm>
                <a:off x="1125895" y="959498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8127576-439B-74B6-0B66-6313B2DD1ACD}"/>
                  </a:ext>
                </a:extLst>
              </p:cNvPr>
              <p:cNvSpPr/>
              <p:nvPr/>
            </p:nvSpPr>
            <p:spPr>
              <a:xfrm>
                <a:off x="839756" y="1205204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7B61EDC2-5C59-1E4E-7122-FD4AF6724426}"/>
                  </a:ext>
                </a:extLst>
              </p:cNvPr>
              <p:cNvSpPr/>
              <p:nvPr/>
            </p:nvSpPr>
            <p:spPr>
              <a:xfrm>
                <a:off x="1125895" y="132650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FC0B5BC4-DC06-587A-0715-CE44D1921E59}"/>
                  </a:ext>
                </a:extLst>
              </p:cNvPr>
              <p:cNvSpPr/>
              <p:nvPr/>
            </p:nvSpPr>
            <p:spPr>
              <a:xfrm>
                <a:off x="1399593" y="807098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A1BB04AD-5A14-9006-24F1-DB66B0BE4930}"/>
                  </a:ext>
                </a:extLst>
              </p:cNvPr>
              <p:cNvSpPr/>
              <p:nvPr/>
            </p:nvSpPr>
            <p:spPr>
              <a:xfrm>
                <a:off x="1399593" y="1144555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0F9EE4B7-8966-31ED-09C4-C9FF323DC2FD}"/>
                  </a:ext>
                </a:extLst>
              </p:cNvPr>
              <p:cNvSpPr/>
              <p:nvPr/>
            </p:nvSpPr>
            <p:spPr>
              <a:xfrm>
                <a:off x="709128" y="898849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B412C61F-7AE9-6450-6C0D-52928C18FBA0}"/>
                  </a:ext>
                </a:extLst>
              </p:cNvPr>
              <p:cNvSpPr/>
              <p:nvPr/>
            </p:nvSpPr>
            <p:spPr>
              <a:xfrm>
                <a:off x="1250304" y="592494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1CECC8F1-B8B4-9F04-806C-9B39CF609514}"/>
                  </a:ext>
                </a:extLst>
              </p:cNvPr>
              <p:cNvSpPr/>
              <p:nvPr/>
            </p:nvSpPr>
            <p:spPr>
              <a:xfrm>
                <a:off x="1617308" y="62515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D6809985-A1AE-403E-6E54-E46E80E6AEBE}"/>
                  </a:ext>
                </a:extLst>
              </p:cNvPr>
              <p:cNvSpPr/>
              <p:nvPr/>
            </p:nvSpPr>
            <p:spPr>
              <a:xfrm>
                <a:off x="1738605" y="1113453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EDA9FDD-36CA-0CBC-14DF-9275CC5B8305}"/>
                  </a:ext>
                </a:extLst>
              </p:cNvPr>
              <p:cNvSpPr/>
              <p:nvPr/>
            </p:nvSpPr>
            <p:spPr>
              <a:xfrm>
                <a:off x="1894116" y="132650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40576614-64F2-976C-A844-741ACB2C2DAE}"/>
                  </a:ext>
                </a:extLst>
              </p:cNvPr>
              <p:cNvSpPr/>
              <p:nvPr/>
            </p:nvSpPr>
            <p:spPr>
              <a:xfrm>
                <a:off x="1607977" y="1572208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03778691-7EA4-4C55-4802-9754223DC768}"/>
                  </a:ext>
                </a:extLst>
              </p:cNvPr>
              <p:cNvSpPr/>
              <p:nvPr/>
            </p:nvSpPr>
            <p:spPr>
              <a:xfrm>
                <a:off x="1894116" y="169350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1D713531-3C4F-BC20-A36C-D7CB55A32089}"/>
                  </a:ext>
                </a:extLst>
              </p:cNvPr>
              <p:cNvSpPr/>
              <p:nvPr/>
            </p:nvSpPr>
            <p:spPr>
              <a:xfrm>
                <a:off x="2167814" y="117410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6CA39608-8B18-315F-8F5E-0B8E01E4D4D6}"/>
                  </a:ext>
                </a:extLst>
              </p:cNvPr>
              <p:cNvSpPr/>
              <p:nvPr/>
            </p:nvSpPr>
            <p:spPr>
              <a:xfrm>
                <a:off x="2167814" y="1511559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FC70CBB7-81AB-1F5B-C952-7948B253BE01}"/>
                  </a:ext>
                </a:extLst>
              </p:cNvPr>
              <p:cNvSpPr/>
              <p:nvPr/>
            </p:nvSpPr>
            <p:spPr>
              <a:xfrm>
                <a:off x="1477349" y="1265853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57623B99-F224-9528-B12A-738E3BFE997D}"/>
                  </a:ext>
                </a:extLst>
              </p:cNvPr>
              <p:cNvSpPr/>
              <p:nvPr/>
            </p:nvSpPr>
            <p:spPr>
              <a:xfrm>
                <a:off x="2018525" y="959498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241BC968-4E3F-0E6D-9FCC-8AC72C3B49B4}"/>
                  </a:ext>
                </a:extLst>
              </p:cNvPr>
              <p:cNvSpPr/>
              <p:nvPr/>
            </p:nvSpPr>
            <p:spPr>
              <a:xfrm>
                <a:off x="2385529" y="992155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643CB34A-10E1-1FB7-2B2B-F471EE588089}"/>
                  </a:ext>
                </a:extLst>
              </p:cNvPr>
              <p:cNvSpPr/>
              <p:nvPr/>
            </p:nvSpPr>
            <p:spPr>
              <a:xfrm>
                <a:off x="267477" y="1533330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8AB80A28-91C2-10D9-5E0A-6901BC36C83E}"/>
                  </a:ext>
                </a:extLst>
              </p:cNvPr>
              <p:cNvSpPr/>
              <p:nvPr/>
            </p:nvSpPr>
            <p:spPr>
              <a:xfrm>
                <a:off x="422988" y="1746379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8193D9BD-E8C4-81D2-E99D-22E1D466AE73}"/>
                  </a:ext>
                </a:extLst>
              </p:cNvPr>
              <p:cNvSpPr/>
              <p:nvPr/>
            </p:nvSpPr>
            <p:spPr>
              <a:xfrm>
                <a:off x="136849" y="1992085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06F1D8C-2663-E5EC-0624-9A9F825C4CDA}"/>
                  </a:ext>
                </a:extLst>
              </p:cNvPr>
              <p:cNvSpPr/>
              <p:nvPr/>
            </p:nvSpPr>
            <p:spPr>
              <a:xfrm>
                <a:off x="422988" y="2113383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976C12B6-A969-B6BB-5E40-4357901479FE}"/>
                  </a:ext>
                </a:extLst>
              </p:cNvPr>
              <p:cNvSpPr/>
              <p:nvPr/>
            </p:nvSpPr>
            <p:spPr>
              <a:xfrm>
                <a:off x="696686" y="1593979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22E23DF6-B4A3-7971-AE29-70D050A397E9}"/>
                  </a:ext>
                </a:extLst>
              </p:cNvPr>
              <p:cNvSpPr/>
              <p:nvPr/>
            </p:nvSpPr>
            <p:spPr>
              <a:xfrm>
                <a:off x="696686" y="193143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83C38F51-6745-382F-A4BA-6EA650DAF0B3}"/>
                  </a:ext>
                </a:extLst>
              </p:cNvPr>
              <p:cNvSpPr/>
              <p:nvPr/>
            </p:nvSpPr>
            <p:spPr>
              <a:xfrm>
                <a:off x="6221" y="1685730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EED88F5E-57E4-3761-D26A-8B1BA7094880}"/>
                  </a:ext>
                </a:extLst>
              </p:cNvPr>
              <p:cNvSpPr/>
              <p:nvPr/>
            </p:nvSpPr>
            <p:spPr>
              <a:xfrm>
                <a:off x="547397" y="1379375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DC380FF1-E210-934A-82FA-8804FA6D27F4}"/>
                  </a:ext>
                </a:extLst>
              </p:cNvPr>
              <p:cNvSpPr/>
              <p:nvPr/>
            </p:nvSpPr>
            <p:spPr>
              <a:xfrm>
                <a:off x="914401" y="141203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94FB8CCE-AF28-777E-9453-6E67C7104DCF}"/>
                  </a:ext>
                </a:extLst>
              </p:cNvPr>
              <p:cNvSpPr/>
              <p:nvPr/>
            </p:nvSpPr>
            <p:spPr>
              <a:xfrm>
                <a:off x="1035698" y="193299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0520163E-B8A9-F4E5-5FCB-F56782F2CBD7}"/>
                  </a:ext>
                </a:extLst>
              </p:cNvPr>
              <p:cNvSpPr/>
              <p:nvPr/>
            </p:nvSpPr>
            <p:spPr>
              <a:xfrm>
                <a:off x="1191209" y="2146040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ED284D43-4EFD-BB57-A0D2-E817B18A4CF5}"/>
                  </a:ext>
                </a:extLst>
              </p:cNvPr>
              <p:cNvSpPr/>
              <p:nvPr/>
            </p:nvSpPr>
            <p:spPr>
              <a:xfrm>
                <a:off x="905070" y="239174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C637822F-3910-CA3D-26A4-B29A68B09BE2}"/>
                  </a:ext>
                </a:extLst>
              </p:cNvPr>
              <p:cNvSpPr/>
              <p:nvPr/>
            </p:nvSpPr>
            <p:spPr>
              <a:xfrm>
                <a:off x="1191209" y="2513044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35F83D8A-F761-E39B-E260-07A734C9949A}"/>
                  </a:ext>
                </a:extLst>
              </p:cNvPr>
              <p:cNvSpPr/>
              <p:nvPr/>
            </p:nvSpPr>
            <p:spPr>
              <a:xfrm>
                <a:off x="1464907" y="1993640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99524482-11C3-9208-0112-BA46BB89779E}"/>
                  </a:ext>
                </a:extLst>
              </p:cNvPr>
              <p:cNvSpPr/>
              <p:nvPr/>
            </p:nvSpPr>
            <p:spPr>
              <a:xfrm>
                <a:off x="1464907" y="2331097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FE98F5DB-3D1F-57B6-39B3-07E494DD4477}"/>
                  </a:ext>
                </a:extLst>
              </p:cNvPr>
              <p:cNvSpPr/>
              <p:nvPr/>
            </p:nvSpPr>
            <p:spPr>
              <a:xfrm>
                <a:off x="774442" y="208539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41AE8E7D-E027-8DA2-1BFA-1A7B4C278961}"/>
                  </a:ext>
                </a:extLst>
              </p:cNvPr>
              <p:cNvSpPr/>
              <p:nvPr/>
            </p:nvSpPr>
            <p:spPr>
              <a:xfrm>
                <a:off x="1315618" y="177903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FB0BD378-7F1E-5FEA-7C8D-385AD9A46D1B}"/>
                  </a:ext>
                </a:extLst>
              </p:cNvPr>
              <p:cNvSpPr/>
              <p:nvPr/>
            </p:nvSpPr>
            <p:spPr>
              <a:xfrm>
                <a:off x="1682622" y="1811693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18E01155-77BB-AC0A-2B23-BB7BE35C77D2}"/>
                  </a:ext>
                </a:extLst>
              </p:cNvPr>
              <p:cNvSpPr/>
              <p:nvPr/>
            </p:nvSpPr>
            <p:spPr>
              <a:xfrm>
                <a:off x="2152261" y="193299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47E87751-89B1-8CC8-E181-454B26791556}"/>
                  </a:ext>
                </a:extLst>
              </p:cNvPr>
              <p:cNvSpPr/>
              <p:nvPr/>
            </p:nvSpPr>
            <p:spPr>
              <a:xfrm>
                <a:off x="2307772" y="2146040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10D32FBF-860B-F9F5-A0FD-28619163E5C4}"/>
                  </a:ext>
                </a:extLst>
              </p:cNvPr>
              <p:cNvSpPr/>
              <p:nvPr/>
            </p:nvSpPr>
            <p:spPr>
              <a:xfrm>
                <a:off x="2021633" y="239174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A517F5B2-0392-EE7F-AFE9-4DFA1FAA50A0}"/>
                  </a:ext>
                </a:extLst>
              </p:cNvPr>
              <p:cNvSpPr/>
              <p:nvPr/>
            </p:nvSpPr>
            <p:spPr>
              <a:xfrm>
                <a:off x="2307772" y="2513044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92FC6EEF-66E7-9970-538C-D1A133950180}"/>
                  </a:ext>
                </a:extLst>
              </p:cNvPr>
              <p:cNvSpPr/>
              <p:nvPr/>
            </p:nvSpPr>
            <p:spPr>
              <a:xfrm>
                <a:off x="2581470" y="1993640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EDD53536-ED92-4D2C-308D-85798D7CA102}"/>
                  </a:ext>
                </a:extLst>
              </p:cNvPr>
              <p:cNvSpPr/>
              <p:nvPr/>
            </p:nvSpPr>
            <p:spPr>
              <a:xfrm>
                <a:off x="2581470" y="2331097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E27F5906-105D-D2D2-D233-F6A633758903}"/>
                  </a:ext>
                </a:extLst>
              </p:cNvPr>
              <p:cNvSpPr/>
              <p:nvPr/>
            </p:nvSpPr>
            <p:spPr>
              <a:xfrm>
                <a:off x="1891005" y="208539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CC430540-53FC-E772-074D-4DDA0209A857}"/>
                  </a:ext>
                </a:extLst>
              </p:cNvPr>
              <p:cNvSpPr/>
              <p:nvPr/>
            </p:nvSpPr>
            <p:spPr>
              <a:xfrm>
                <a:off x="2432181" y="177903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47B7A61D-07B5-6551-11C9-5609F50BBA7B}"/>
                  </a:ext>
                </a:extLst>
              </p:cNvPr>
              <p:cNvSpPr/>
              <p:nvPr/>
            </p:nvSpPr>
            <p:spPr>
              <a:xfrm>
                <a:off x="2799185" y="1811693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86D20773-8A89-030A-9355-234A965B676C}"/>
                  </a:ext>
                </a:extLst>
              </p:cNvPr>
              <p:cNvSpPr/>
              <p:nvPr/>
            </p:nvSpPr>
            <p:spPr>
              <a:xfrm>
                <a:off x="2152261" y="25659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985CA927-894F-5945-E268-05A7E0F96553}"/>
                  </a:ext>
                </a:extLst>
              </p:cNvPr>
              <p:cNvSpPr/>
              <p:nvPr/>
            </p:nvSpPr>
            <p:spPr>
              <a:xfrm>
                <a:off x="2307772" y="46964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16563BE6-A9D4-C7BA-80C4-2F01A086F8DA}"/>
                  </a:ext>
                </a:extLst>
              </p:cNvPr>
              <p:cNvSpPr/>
              <p:nvPr/>
            </p:nvSpPr>
            <p:spPr>
              <a:xfrm>
                <a:off x="2021633" y="715347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DBBD9EDA-93F0-ECB7-560D-14D9495B2F1B}"/>
                  </a:ext>
                </a:extLst>
              </p:cNvPr>
              <p:cNvSpPr/>
              <p:nvPr/>
            </p:nvSpPr>
            <p:spPr>
              <a:xfrm>
                <a:off x="2307772" y="836645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CD97F9F4-C7B3-14CE-A392-1DC895BCA6D8}"/>
                  </a:ext>
                </a:extLst>
              </p:cNvPr>
              <p:cNvSpPr/>
              <p:nvPr/>
            </p:nvSpPr>
            <p:spPr>
              <a:xfrm>
                <a:off x="2581470" y="31724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BB75D7F6-3B13-3633-8407-8738DBC85825}"/>
                  </a:ext>
                </a:extLst>
              </p:cNvPr>
              <p:cNvSpPr/>
              <p:nvPr/>
            </p:nvSpPr>
            <p:spPr>
              <a:xfrm>
                <a:off x="2581470" y="654698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06F5D60E-2FE5-1790-DAED-B4F48D62EA86}"/>
                  </a:ext>
                </a:extLst>
              </p:cNvPr>
              <p:cNvSpPr/>
              <p:nvPr/>
            </p:nvSpPr>
            <p:spPr>
              <a:xfrm>
                <a:off x="1891005" y="40899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B79BFBB2-3CCF-F105-9CF6-E998211DE613}"/>
                  </a:ext>
                </a:extLst>
              </p:cNvPr>
              <p:cNvSpPr/>
              <p:nvPr/>
            </p:nvSpPr>
            <p:spPr>
              <a:xfrm>
                <a:off x="2432181" y="102637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05543942-A6FA-3A8E-B6DA-6030820F55D8}"/>
                  </a:ext>
                </a:extLst>
              </p:cNvPr>
              <p:cNvSpPr/>
              <p:nvPr/>
            </p:nvSpPr>
            <p:spPr>
              <a:xfrm>
                <a:off x="2799185" y="135294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31581604-3283-5CEE-3CA7-A57ACB168D0B}"/>
                  </a:ext>
                </a:extLst>
              </p:cNvPr>
              <p:cNvSpPr/>
              <p:nvPr/>
            </p:nvSpPr>
            <p:spPr>
              <a:xfrm>
                <a:off x="251927" y="24881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B4095C64-BFA2-0503-9E1E-33A570DDEF06}"/>
                  </a:ext>
                </a:extLst>
              </p:cNvPr>
              <p:cNvSpPr/>
              <p:nvPr/>
            </p:nvSpPr>
            <p:spPr>
              <a:xfrm>
                <a:off x="407438" y="461865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B433EC10-F41D-3152-0DA8-CEBB13079E1A}"/>
                  </a:ext>
                </a:extLst>
              </p:cNvPr>
              <p:cNvSpPr/>
              <p:nvPr/>
            </p:nvSpPr>
            <p:spPr>
              <a:xfrm>
                <a:off x="121299" y="70757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B0BED2D4-4A52-6E0E-BE9E-21B77CD063C0}"/>
                  </a:ext>
                </a:extLst>
              </p:cNvPr>
              <p:cNvSpPr/>
              <p:nvPr/>
            </p:nvSpPr>
            <p:spPr>
              <a:xfrm>
                <a:off x="407438" y="828869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432A1DF5-8C16-A35A-2888-50DEAD9E8EB2}"/>
                  </a:ext>
                </a:extLst>
              </p:cNvPr>
              <p:cNvSpPr/>
              <p:nvPr/>
            </p:nvSpPr>
            <p:spPr>
              <a:xfrm>
                <a:off x="681136" y="309465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Elipse 63">
                <a:extLst>
                  <a:ext uri="{FF2B5EF4-FFF2-40B4-BE49-F238E27FC236}">
                    <a16:creationId xmlns:a16="http://schemas.microsoft.com/office/drawing/2014/main" id="{EA51BF22-54A5-48B7-225E-FDC7A2A4A23F}"/>
                  </a:ext>
                </a:extLst>
              </p:cNvPr>
              <p:cNvSpPr/>
              <p:nvPr/>
            </p:nvSpPr>
            <p:spPr>
              <a:xfrm>
                <a:off x="681136" y="64692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2A7967B2-F5E3-B959-62EB-1CEFE99530BA}"/>
                  </a:ext>
                </a:extLst>
              </p:cNvPr>
              <p:cNvSpPr/>
              <p:nvPr/>
            </p:nvSpPr>
            <p:spPr>
              <a:xfrm>
                <a:off x="-9329" y="40121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0818E1A7-C0EB-4676-038E-646AADA63627}"/>
                  </a:ext>
                </a:extLst>
              </p:cNvPr>
              <p:cNvSpPr/>
              <p:nvPr/>
            </p:nvSpPr>
            <p:spPr>
              <a:xfrm>
                <a:off x="531847" y="9486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BA3533AC-15A0-2FEB-D08E-8ECE2C85D091}"/>
                  </a:ext>
                </a:extLst>
              </p:cNvPr>
              <p:cNvSpPr/>
              <p:nvPr/>
            </p:nvSpPr>
            <p:spPr>
              <a:xfrm>
                <a:off x="898851" y="127518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4484DA68-FF24-2DA3-75AD-6CC755AC90B9}"/>
                  </a:ext>
                </a:extLst>
              </p:cNvPr>
              <p:cNvSpPr/>
              <p:nvPr/>
            </p:nvSpPr>
            <p:spPr>
              <a:xfrm>
                <a:off x="1427584" y="40121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83F24B78-B39D-53FA-BF0A-1EC78A5B8547}"/>
                  </a:ext>
                </a:extLst>
              </p:cNvPr>
              <p:cNvSpPr/>
              <p:nvPr/>
            </p:nvSpPr>
            <p:spPr>
              <a:xfrm>
                <a:off x="1278295" y="18661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E897EBBB-665C-1F09-32F8-7450BDAA8163}"/>
                  </a:ext>
                </a:extLst>
              </p:cNvPr>
              <p:cNvSpPr/>
              <p:nvPr/>
            </p:nvSpPr>
            <p:spPr>
              <a:xfrm>
                <a:off x="1645299" y="219269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4FC0589B-FAA1-3B47-6040-5912CBCA55AE}"/>
                  </a:ext>
                </a:extLst>
              </p:cNvPr>
              <p:cNvSpPr/>
              <p:nvPr/>
            </p:nvSpPr>
            <p:spPr>
              <a:xfrm>
                <a:off x="895741" y="50618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3AE1CD0B-F281-F9B9-EE2C-EB451DAEA3D1}"/>
                  </a:ext>
                </a:extLst>
              </p:cNvPr>
              <p:cNvSpPr/>
              <p:nvPr/>
            </p:nvSpPr>
            <p:spPr>
              <a:xfrm>
                <a:off x="1113456" y="324239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F578C978-29CA-B73C-00C3-68804B74D87A}"/>
                  </a:ext>
                </a:extLst>
              </p:cNvPr>
              <p:cNvSpPr/>
              <p:nvPr/>
            </p:nvSpPr>
            <p:spPr>
              <a:xfrm>
                <a:off x="24883" y="117410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D95414C0-E2EB-5A2D-EC9F-F6A138D5A9E4}"/>
                  </a:ext>
                </a:extLst>
              </p:cNvPr>
              <p:cNvSpPr/>
              <p:nvPr/>
            </p:nvSpPr>
            <p:spPr>
              <a:xfrm>
                <a:off x="454092" y="123475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Elipse 74">
                <a:extLst>
                  <a:ext uri="{FF2B5EF4-FFF2-40B4-BE49-F238E27FC236}">
                    <a16:creationId xmlns:a16="http://schemas.microsoft.com/office/drawing/2014/main" id="{FECC0B3B-5247-B58F-2127-1B8A80D19B18}"/>
                  </a:ext>
                </a:extLst>
              </p:cNvPr>
              <p:cNvSpPr/>
              <p:nvPr/>
            </p:nvSpPr>
            <p:spPr>
              <a:xfrm>
                <a:off x="304803" y="1020147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D1D6034B-8C55-281A-1FCB-D05C8BE76610}"/>
                  </a:ext>
                </a:extLst>
              </p:cNvPr>
              <p:cNvSpPr/>
              <p:nvPr/>
            </p:nvSpPr>
            <p:spPr>
              <a:xfrm>
                <a:off x="1087017" y="1654628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4C108EDC-6BAB-9DF5-7ADB-F6779EF751B1}"/>
                  </a:ext>
                </a:extLst>
              </p:cNvPr>
              <p:cNvSpPr/>
              <p:nvPr/>
            </p:nvSpPr>
            <p:spPr>
              <a:xfrm>
                <a:off x="1747936" y="257991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F119B93C-8265-AFD1-407B-D42C6BD70CDE}"/>
                  </a:ext>
                </a:extLst>
              </p:cNvPr>
              <p:cNvSpPr/>
              <p:nvPr/>
            </p:nvSpPr>
            <p:spPr>
              <a:xfrm>
                <a:off x="2485055" y="1412032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A6C72981-CBE4-6C84-3960-ADA54EF1BD23}"/>
                  </a:ext>
                </a:extLst>
              </p:cNvPr>
              <p:cNvSpPr/>
              <p:nvPr/>
            </p:nvSpPr>
            <p:spPr>
              <a:xfrm>
                <a:off x="2702767" y="992155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9D76EE09-47E3-4BCD-12B7-36C2AC9103D7}"/>
                  </a:ext>
                </a:extLst>
              </p:cNvPr>
              <p:cNvSpPr/>
              <p:nvPr/>
            </p:nvSpPr>
            <p:spPr>
              <a:xfrm>
                <a:off x="2864499" y="1349827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48674B97-2D47-6DD4-67CA-BE3CBF6BA87B}"/>
                  </a:ext>
                </a:extLst>
              </p:cNvPr>
              <p:cNvSpPr/>
              <p:nvPr/>
            </p:nvSpPr>
            <p:spPr>
              <a:xfrm>
                <a:off x="2898714" y="637591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FAFDCC32-FB29-03B2-A1CC-3872CF8D094E}"/>
                  </a:ext>
                </a:extLst>
              </p:cNvPr>
              <p:cNvSpPr/>
              <p:nvPr/>
            </p:nvSpPr>
            <p:spPr>
              <a:xfrm>
                <a:off x="1922109" y="118966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Elipse 82">
                <a:extLst>
                  <a:ext uri="{FF2B5EF4-FFF2-40B4-BE49-F238E27FC236}">
                    <a16:creationId xmlns:a16="http://schemas.microsoft.com/office/drawing/2014/main" id="{1D9D176C-EB34-E4AF-5A91-C5224E5B897D}"/>
                  </a:ext>
                </a:extLst>
              </p:cNvPr>
              <p:cNvSpPr/>
              <p:nvPr/>
            </p:nvSpPr>
            <p:spPr>
              <a:xfrm>
                <a:off x="578503" y="2372309"/>
                <a:ext cx="130628" cy="1212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2CC1BF27-442C-16FA-BDDD-5DA979515E49}"/>
                </a:ext>
              </a:extLst>
            </p:cNvPr>
            <p:cNvSpPr/>
            <p:nvPr/>
          </p:nvSpPr>
          <p:spPr>
            <a:xfrm>
              <a:off x="1828801" y="397910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2DB16D3B-4D43-F378-8A25-2247A83DCC6E}"/>
                </a:ext>
              </a:extLst>
            </p:cNvPr>
            <p:cNvSpPr/>
            <p:nvPr/>
          </p:nvSpPr>
          <p:spPr>
            <a:xfrm>
              <a:off x="1429528" y="291582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C5E56D3F-04BC-6B90-3836-E9848767ED3B}"/>
                </a:ext>
              </a:extLst>
            </p:cNvPr>
            <p:cNvSpPr/>
            <p:nvPr/>
          </p:nvSpPr>
          <p:spPr>
            <a:xfrm>
              <a:off x="895744" y="262812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BB687391-0592-F77A-59D3-368F45023639}"/>
                </a:ext>
              </a:extLst>
            </p:cNvPr>
            <p:cNvSpPr/>
            <p:nvPr/>
          </p:nvSpPr>
          <p:spPr>
            <a:xfrm>
              <a:off x="503854" y="347954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377F446E-3B81-55F9-7013-0F46D41123C3}"/>
                </a:ext>
              </a:extLst>
            </p:cNvPr>
            <p:cNvSpPr/>
            <p:nvPr/>
          </p:nvSpPr>
          <p:spPr>
            <a:xfrm>
              <a:off x="164843" y="1172547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D3220B6D-B54E-4162-DC4E-66A01C7AF4BA}"/>
                </a:ext>
              </a:extLst>
            </p:cNvPr>
            <p:cNvSpPr/>
            <p:nvPr/>
          </p:nvSpPr>
          <p:spPr>
            <a:xfrm>
              <a:off x="195944" y="602990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9E7AC55C-8791-1192-6D5F-D5E935B3826B}"/>
                </a:ext>
              </a:extLst>
            </p:cNvPr>
            <p:cNvSpPr/>
            <p:nvPr/>
          </p:nvSpPr>
          <p:spPr>
            <a:xfrm>
              <a:off x="671417" y="98360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4D2CF2FB-87C9-2E0A-E2E7-74437DD7D64F}"/>
                </a:ext>
              </a:extLst>
            </p:cNvPr>
            <p:cNvSpPr/>
            <p:nvPr/>
          </p:nvSpPr>
          <p:spPr>
            <a:xfrm>
              <a:off x="1203851" y="127519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Elipse 93">
              <a:extLst>
                <a:ext uri="{FF2B5EF4-FFF2-40B4-BE49-F238E27FC236}">
                  <a16:creationId xmlns:a16="http://schemas.microsoft.com/office/drawing/2014/main" id="{4BCC22B7-541D-196E-800B-9DA8A7B2D809}"/>
                </a:ext>
              </a:extLst>
            </p:cNvPr>
            <p:cNvSpPr/>
            <p:nvPr/>
          </p:nvSpPr>
          <p:spPr>
            <a:xfrm>
              <a:off x="1809167" y="212271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978B389D-9D66-97E7-5DFC-96F5BE246297}"/>
                </a:ext>
              </a:extLst>
            </p:cNvPr>
            <p:cNvSpPr/>
            <p:nvPr/>
          </p:nvSpPr>
          <p:spPr>
            <a:xfrm>
              <a:off x="2249846" y="269811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39BAEE17-918C-16D1-C76D-7F7FF07294A6}"/>
                </a:ext>
              </a:extLst>
            </p:cNvPr>
            <p:cNvSpPr/>
            <p:nvPr/>
          </p:nvSpPr>
          <p:spPr>
            <a:xfrm>
              <a:off x="2575641" y="222574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3B365DEB-467A-F74E-788D-2E4E6F93FFDD}"/>
                </a:ext>
              </a:extLst>
            </p:cNvPr>
            <p:cNvSpPr/>
            <p:nvPr/>
          </p:nvSpPr>
          <p:spPr>
            <a:xfrm>
              <a:off x="3070164" y="315686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70F27104-B728-4780-14E6-A793383C5CEA}"/>
                </a:ext>
              </a:extLst>
            </p:cNvPr>
            <p:cNvSpPr/>
            <p:nvPr/>
          </p:nvSpPr>
          <p:spPr>
            <a:xfrm>
              <a:off x="3402955" y="781439"/>
              <a:ext cx="130628" cy="1212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0" name="Elipse 99">
            <a:extLst>
              <a:ext uri="{FF2B5EF4-FFF2-40B4-BE49-F238E27FC236}">
                <a16:creationId xmlns:a16="http://schemas.microsoft.com/office/drawing/2014/main" id="{AA593C37-BFA2-ADC2-A7A3-09A732CB87E5}"/>
              </a:ext>
            </a:extLst>
          </p:cNvPr>
          <p:cNvSpPr/>
          <p:nvPr/>
        </p:nvSpPr>
        <p:spPr>
          <a:xfrm>
            <a:off x="765304" y="600171"/>
            <a:ext cx="2087728" cy="2155370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CE0E778D-15E0-13CB-2871-EBC0961F1A55}"/>
              </a:ext>
            </a:extLst>
          </p:cNvPr>
          <p:cNvSpPr/>
          <p:nvPr/>
        </p:nvSpPr>
        <p:spPr>
          <a:xfrm>
            <a:off x="975146" y="762724"/>
            <a:ext cx="1713140" cy="1793813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" name="Conector de Seta Reta 102">
            <a:extLst>
              <a:ext uri="{FF2B5EF4-FFF2-40B4-BE49-F238E27FC236}">
                <a16:creationId xmlns:a16="http://schemas.microsoft.com/office/drawing/2014/main" id="{C828D3DB-583C-20B9-F309-5B4B2BF9F324}"/>
              </a:ext>
            </a:extLst>
          </p:cNvPr>
          <p:cNvCxnSpPr>
            <a:stCxn id="10" idx="3"/>
          </p:cNvCxnSpPr>
          <p:nvPr/>
        </p:nvCxnSpPr>
        <p:spPr>
          <a:xfrm flipH="1">
            <a:off x="584718" y="1705289"/>
            <a:ext cx="1216560" cy="652245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CaixaDeTexto 103">
                <a:extLst>
                  <a:ext uri="{FF2B5EF4-FFF2-40B4-BE49-F238E27FC236}">
                    <a16:creationId xmlns:a16="http://schemas.microsoft.com/office/drawing/2014/main" id="{3D9FBD43-0DC3-B3FE-98C9-48295BC2777C}"/>
                  </a:ext>
                </a:extLst>
              </p:cNvPr>
              <p:cNvSpPr txBox="1"/>
              <p:nvPr/>
            </p:nvSpPr>
            <p:spPr>
              <a:xfrm>
                <a:off x="268692" y="2310785"/>
                <a:ext cx="2387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4" name="CaixaDeTexto 103">
                <a:extLst>
                  <a:ext uri="{FF2B5EF4-FFF2-40B4-BE49-F238E27FC236}">
                    <a16:creationId xmlns:a16="http://schemas.microsoft.com/office/drawing/2014/main" id="{3D9FBD43-0DC3-B3FE-98C9-48295BC27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" y="2310785"/>
                <a:ext cx="238720" cy="369332"/>
              </a:xfrm>
              <a:prstGeom prst="rect">
                <a:avLst/>
              </a:prstGeom>
              <a:blipFill>
                <a:blip r:embed="rId2"/>
                <a:stretch>
                  <a:fillRect l="-28205" r="-30769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7A1780A0-641B-075E-C8D7-E5C00CD6ECE0}"/>
              </a:ext>
            </a:extLst>
          </p:cNvPr>
          <p:cNvCxnSpPr>
            <a:cxnSpLocks/>
            <a:stCxn id="10" idx="6"/>
            <a:endCxn id="101" idx="6"/>
          </p:cNvCxnSpPr>
          <p:nvPr/>
        </p:nvCxnSpPr>
        <p:spPr>
          <a:xfrm flipV="1">
            <a:off x="1912776" y="1659631"/>
            <a:ext cx="775510" cy="277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CaixaDeTexto 107">
                <a:extLst>
                  <a:ext uri="{FF2B5EF4-FFF2-40B4-BE49-F238E27FC236}">
                    <a16:creationId xmlns:a16="http://schemas.microsoft.com/office/drawing/2014/main" id="{D93610AC-8919-99DE-A86F-7BE42701D841}"/>
                  </a:ext>
                </a:extLst>
              </p:cNvPr>
              <p:cNvSpPr txBox="1"/>
              <p:nvPr/>
            </p:nvSpPr>
            <p:spPr>
              <a:xfrm>
                <a:off x="1963517" y="1243983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8" name="CaixaDeTexto 107">
                <a:extLst>
                  <a:ext uri="{FF2B5EF4-FFF2-40B4-BE49-F238E27FC236}">
                    <a16:creationId xmlns:a16="http://schemas.microsoft.com/office/drawing/2014/main" id="{D93610AC-8919-99DE-A86F-7BE42701D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517" y="1243983"/>
                <a:ext cx="221535" cy="369332"/>
              </a:xfrm>
              <a:prstGeom prst="rect">
                <a:avLst/>
              </a:prstGeom>
              <a:blipFill>
                <a:blip r:embed="rId3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5763FCE4-DA3B-E21C-0037-01A1A414D4A4}"/>
              </a:ext>
            </a:extLst>
          </p:cNvPr>
          <p:cNvCxnSpPr>
            <a:cxnSpLocks/>
          </p:cNvCxnSpPr>
          <p:nvPr/>
        </p:nvCxnSpPr>
        <p:spPr>
          <a:xfrm flipH="1" flipV="1">
            <a:off x="1315813" y="703681"/>
            <a:ext cx="558668" cy="95867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CaixaDeTexto 110">
                <a:extLst>
                  <a:ext uri="{FF2B5EF4-FFF2-40B4-BE49-F238E27FC236}">
                    <a16:creationId xmlns:a16="http://schemas.microsoft.com/office/drawing/2014/main" id="{C479D770-E3F6-C808-B489-8E0F119BC6C4}"/>
                  </a:ext>
                </a:extLst>
              </p:cNvPr>
              <p:cNvSpPr txBox="1"/>
              <p:nvPr/>
            </p:nvSpPr>
            <p:spPr>
              <a:xfrm>
                <a:off x="1191860" y="301358"/>
                <a:ext cx="9181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11" name="CaixaDeTexto 110">
                <a:extLst>
                  <a:ext uri="{FF2B5EF4-FFF2-40B4-BE49-F238E27FC236}">
                    <a16:creationId xmlns:a16="http://schemas.microsoft.com/office/drawing/2014/main" id="{C479D770-E3F6-C808-B489-8E0F119B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60" y="301358"/>
                <a:ext cx="918136" cy="369332"/>
              </a:xfrm>
              <a:prstGeom prst="rect">
                <a:avLst/>
              </a:prstGeom>
              <a:blipFill>
                <a:blip r:embed="rId4"/>
                <a:stretch>
                  <a:fillRect l="-4667" r="-800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Elipse 111">
            <a:extLst>
              <a:ext uri="{FF2B5EF4-FFF2-40B4-BE49-F238E27FC236}">
                <a16:creationId xmlns:a16="http://schemas.microsoft.com/office/drawing/2014/main" id="{3839D336-3938-18D8-053F-F00289C1625F}"/>
              </a:ext>
            </a:extLst>
          </p:cNvPr>
          <p:cNvSpPr/>
          <p:nvPr/>
        </p:nvSpPr>
        <p:spPr>
          <a:xfrm>
            <a:off x="4674636" y="398787"/>
            <a:ext cx="2873828" cy="294361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" name="Elipse 206">
            <a:extLst>
              <a:ext uri="{FF2B5EF4-FFF2-40B4-BE49-F238E27FC236}">
                <a16:creationId xmlns:a16="http://schemas.microsoft.com/office/drawing/2014/main" id="{34A670A9-D275-18D6-28E5-916988E52AF8}"/>
              </a:ext>
            </a:extLst>
          </p:cNvPr>
          <p:cNvSpPr/>
          <p:nvPr/>
        </p:nvSpPr>
        <p:spPr>
          <a:xfrm>
            <a:off x="5048053" y="808361"/>
            <a:ext cx="2087728" cy="2155370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" name="Elipse 207">
            <a:extLst>
              <a:ext uri="{FF2B5EF4-FFF2-40B4-BE49-F238E27FC236}">
                <a16:creationId xmlns:a16="http://schemas.microsoft.com/office/drawing/2014/main" id="{40806A73-2DC2-F5B9-818B-49A41A31B80A}"/>
              </a:ext>
            </a:extLst>
          </p:cNvPr>
          <p:cNvSpPr/>
          <p:nvPr/>
        </p:nvSpPr>
        <p:spPr>
          <a:xfrm>
            <a:off x="5257895" y="970914"/>
            <a:ext cx="1713140" cy="1793813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9" name="Conector de Seta Reta 208">
            <a:extLst>
              <a:ext uri="{FF2B5EF4-FFF2-40B4-BE49-F238E27FC236}">
                <a16:creationId xmlns:a16="http://schemas.microsoft.com/office/drawing/2014/main" id="{1131F083-57E1-D4DD-EC8B-C82BEC909A18}"/>
              </a:ext>
            </a:extLst>
          </p:cNvPr>
          <p:cNvCxnSpPr>
            <a:cxnSpLocks/>
          </p:cNvCxnSpPr>
          <p:nvPr/>
        </p:nvCxnSpPr>
        <p:spPr>
          <a:xfrm flipH="1">
            <a:off x="4845212" y="1897224"/>
            <a:ext cx="1284704" cy="706016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CaixaDeTexto 209">
                <a:extLst>
                  <a:ext uri="{FF2B5EF4-FFF2-40B4-BE49-F238E27FC236}">
                    <a16:creationId xmlns:a16="http://schemas.microsoft.com/office/drawing/2014/main" id="{86AE628A-F8CA-2AFE-CBA9-FC410BDA5766}"/>
                  </a:ext>
                </a:extLst>
              </p:cNvPr>
              <p:cNvSpPr txBox="1"/>
              <p:nvPr/>
            </p:nvSpPr>
            <p:spPr>
              <a:xfrm>
                <a:off x="4551441" y="2518975"/>
                <a:ext cx="2387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0" name="CaixaDeTexto 209">
                <a:extLst>
                  <a:ext uri="{FF2B5EF4-FFF2-40B4-BE49-F238E27FC236}">
                    <a16:creationId xmlns:a16="http://schemas.microsoft.com/office/drawing/2014/main" id="{86AE628A-F8CA-2AFE-CBA9-FC410BDA5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441" y="2518975"/>
                <a:ext cx="238720" cy="369332"/>
              </a:xfrm>
              <a:prstGeom prst="rect">
                <a:avLst/>
              </a:prstGeom>
              <a:blipFill>
                <a:blip r:embed="rId5"/>
                <a:stretch>
                  <a:fillRect l="-30769" r="-28205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Conector de Seta Reta 210">
            <a:extLst>
              <a:ext uri="{FF2B5EF4-FFF2-40B4-BE49-F238E27FC236}">
                <a16:creationId xmlns:a16="http://schemas.microsoft.com/office/drawing/2014/main" id="{2B1DBCB2-FFAE-9FF3-4524-F5AAFC2326ED}"/>
              </a:ext>
            </a:extLst>
          </p:cNvPr>
          <p:cNvCxnSpPr>
            <a:cxnSpLocks/>
            <a:endCxn id="208" idx="6"/>
          </p:cNvCxnSpPr>
          <p:nvPr/>
        </p:nvCxnSpPr>
        <p:spPr>
          <a:xfrm>
            <a:off x="6111550" y="1867676"/>
            <a:ext cx="859485" cy="14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CaixaDeTexto 211">
                <a:extLst>
                  <a:ext uri="{FF2B5EF4-FFF2-40B4-BE49-F238E27FC236}">
                    <a16:creationId xmlns:a16="http://schemas.microsoft.com/office/drawing/2014/main" id="{769D9C67-298D-99B8-4716-F79A0C123083}"/>
                  </a:ext>
                </a:extLst>
              </p:cNvPr>
              <p:cNvSpPr txBox="1"/>
              <p:nvPr/>
            </p:nvSpPr>
            <p:spPr>
              <a:xfrm>
                <a:off x="6246266" y="1452173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2" name="CaixaDeTexto 211">
                <a:extLst>
                  <a:ext uri="{FF2B5EF4-FFF2-40B4-BE49-F238E27FC236}">
                    <a16:creationId xmlns:a16="http://schemas.microsoft.com/office/drawing/2014/main" id="{769D9C67-298D-99B8-4716-F79A0C123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266" y="1452173"/>
                <a:ext cx="221535" cy="369332"/>
              </a:xfrm>
              <a:prstGeom prst="rect">
                <a:avLst/>
              </a:prstGeom>
              <a:blipFill>
                <a:blip r:embed="rId6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Conector de Seta Reta 212">
            <a:extLst>
              <a:ext uri="{FF2B5EF4-FFF2-40B4-BE49-F238E27FC236}">
                <a16:creationId xmlns:a16="http://schemas.microsoft.com/office/drawing/2014/main" id="{A570B05D-A717-CC3A-03BA-A4BDE5DBFB6D}"/>
              </a:ext>
            </a:extLst>
          </p:cNvPr>
          <p:cNvCxnSpPr>
            <a:cxnSpLocks/>
          </p:cNvCxnSpPr>
          <p:nvPr/>
        </p:nvCxnSpPr>
        <p:spPr>
          <a:xfrm flipH="1" flipV="1">
            <a:off x="5598562" y="911871"/>
            <a:ext cx="558668" cy="95867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CaixaDeTexto 213">
                <a:extLst>
                  <a:ext uri="{FF2B5EF4-FFF2-40B4-BE49-F238E27FC236}">
                    <a16:creationId xmlns:a16="http://schemas.microsoft.com/office/drawing/2014/main" id="{09AB5EF1-DC3F-8501-DF6B-0B7D02D64D74}"/>
                  </a:ext>
                </a:extLst>
              </p:cNvPr>
              <p:cNvSpPr txBox="1"/>
              <p:nvPr/>
            </p:nvSpPr>
            <p:spPr>
              <a:xfrm>
                <a:off x="5474609" y="509548"/>
                <a:ext cx="9181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4" name="CaixaDeTexto 213">
                <a:extLst>
                  <a:ext uri="{FF2B5EF4-FFF2-40B4-BE49-F238E27FC236}">
                    <a16:creationId xmlns:a16="http://schemas.microsoft.com/office/drawing/2014/main" id="{09AB5EF1-DC3F-8501-DF6B-0B7D02D64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09" y="509548"/>
                <a:ext cx="918136" cy="369332"/>
              </a:xfrm>
              <a:prstGeom prst="rect">
                <a:avLst/>
              </a:prstGeom>
              <a:blipFill>
                <a:blip r:embed="rId7"/>
                <a:stretch>
                  <a:fillRect l="-3974" r="-7285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Elipse 216">
            <a:extLst>
              <a:ext uri="{FF2B5EF4-FFF2-40B4-BE49-F238E27FC236}">
                <a16:creationId xmlns:a16="http://schemas.microsoft.com/office/drawing/2014/main" id="{73A0484D-B188-66FC-2A72-ACA4FAC54299}"/>
              </a:ext>
            </a:extLst>
          </p:cNvPr>
          <p:cNvSpPr/>
          <p:nvPr/>
        </p:nvSpPr>
        <p:spPr>
          <a:xfrm>
            <a:off x="8558889" y="397910"/>
            <a:ext cx="130628" cy="12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CaixaDeTexto 217">
                <a:extLst>
                  <a:ext uri="{FF2B5EF4-FFF2-40B4-BE49-F238E27FC236}">
                    <a16:creationId xmlns:a16="http://schemas.microsoft.com/office/drawing/2014/main" id="{E5917665-2B66-4F9C-DFE5-F144E9812E6D}"/>
                  </a:ext>
                </a:extLst>
              </p:cNvPr>
              <p:cNvSpPr txBox="1"/>
              <p:nvPr/>
            </p:nvSpPr>
            <p:spPr>
              <a:xfrm>
                <a:off x="8811203" y="258342"/>
                <a:ext cx="308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Diâmetro da partícula: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pt-BR" sz="2000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218" name="CaixaDeTexto 217">
                <a:extLst>
                  <a:ext uri="{FF2B5EF4-FFF2-40B4-BE49-F238E27FC236}">
                    <a16:creationId xmlns:a16="http://schemas.microsoft.com/office/drawing/2014/main" id="{E5917665-2B66-4F9C-DFE5-F144E981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203" y="258342"/>
                <a:ext cx="3085905" cy="400110"/>
              </a:xfrm>
              <a:prstGeom prst="rect">
                <a:avLst/>
              </a:prstGeom>
              <a:blipFill>
                <a:blip r:embed="rId8"/>
                <a:stretch>
                  <a:fillRect l="-1972"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CaixaDeTexto 218">
                <a:extLst>
                  <a:ext uri="{FF2B5EF4-FFF2-40B4-BE49-F238E27FC236}">
                    <a16:creationId xmlns:a16="http://schemas.microsoft.com/office/drawing/2014/main" id="{06DD23E1-A392-909E-F41D-DC426BA75EEB}"/>
                  </a:ext>
                </a:extLst>
              </p:cNvPr>
              <p:cNvSpPr txBox="1"/>
              <p:nvPr/>
            </p:nvSpPr>
            <p:spPr>
              <a:xfrm>
                <a:off x="3714942" y="3401444"/>
                <a:ext cx="308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Tamanho da região: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pt-BR" sz="2000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219" name="CaixaDeTexto 218">
                <a:extLst>
                  <a:ext uri="{FF2B5EF4-FFF2-40B4-BE49-F238E27FC236}">
                    <a16:creationId xmlns:a16="http://schemas.microsoft.com/office/drawing/2014/main" id="{06DD23E1-A392-909E-F41D-DC426BA7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942" y="3401444"/>
                <a:ext cx="3085905" cy="400110"/>
              </a:xfrm>
              <a:prstGeom prst="rect">
                <a:avLst/>
              </a:prstGeom>
              <a:blipFill>
                <a:blip r:embed="rId9"/>
                <a:stretch>
                  <a:fillRect l="-1972" t="-7576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CaixaDeTexto 219">
                <a:extLst>
                  <a:ext uri="{FF2B5EF4-FFF2-40B4-BE49-F238E27FC236}">
                    <a16:creationId xmlns:a16="http://schemas.microsoft.com/office/drawing/2014/main" id="{F7E89530-6315-9275-ED5B-F099F0AE1CF0}"/>
                  </a:ext>
                </a:extLst>
              </p:cNvPr>
              <p:cNvSpPr txBox="1"/>
              <p:nvPr/>
            </p:nvSpPr>
            <p:spPr>
              <a:xfrm>
                <a:off x="7686290" y="810828"/>
                <a:ext cx="4439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Volume da camada esférica: </a:t>
                </a:r>
                <a14:m>
                  <m:oMath xmlns:m="http://schemas.openxmlformats.org/officeDocument/2006/math"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p>
                      <m:sSup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𝑑𝑟</m:t>
                    </m:r>
                  </m:oMath>
                </a14:m>
                <a:endParaRPr lang="pt-BR" sz="2000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220" name="CaixaDeTexto 219">
                <a:extLst>
                  <a:ext uri="{FF2B5EF4-FFF2-40B4-BE49-F238E27FC236}">
                    <a16:creationId xmlns:a16="http://schemas.microsoft.com/office/drawing/2014/main" id="{F7E89530-6315-9275-ED5B-F099F0AE1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90" y="810828"/>
                <a:ext cx="4439035" cy="400110"/>
              </a:xfrm>
              <a:prstGeom prst="rect">
                <a:avLst/>
              </a:prstGeom>
              <a:blipFill>
                <a:blip r:embed="rId10"/>
                <a:stretch>
                  <a:fillRect l="-1511"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1" name="CaixaDeTexto 220">
                <a:extLst>
                  <a:ext uri="{FF2B5EF4-FFF2-40B4-BE49-F238E27FC236}">
                    <a16:creationId xmlns:a16="http://schemas.microsoft.com/office/drawing/2014/main" id="{0DC07CEA-C594-351C-DDFC-6FAFEDEE77E2}"/>
                  </a:ext>
                </a:extLst>
              </p:cNvPr>
              <p:cNvSpPr txBox="1"/>
              <p:nvPr/>
            </p:nvSpPr>
            <p:spPr>
              <a:xfrm>
                <a:off x="7603515" y="1886046"/>
                <a:ext cx="44390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Número de moléculas = </a:t>
                </a:r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p>
                      <m:sSup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𝑑𝑟</m:t>
                    </m:r>
                  </m:oMath>
                </a14:m>
                <a:endParaRPr lang="pt-BR" sz="2000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221" name="CaixaDeTexto 220">
                <a:extLst>
                  <a:ext uri="{FF2B5EF4-FFF2-40B4-BE49-F238E27FC236}">
                    <a16:creationId xmlns:a16="http://schemas.microsoft.com/office/drawing/2014/main" id="{0DC07CEA-C594-351C-DDFC-6FAFEDEE7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515" y="1886046"/>
                <a:ext cx="4439035" cy="707886"/>
              </a:xfrm>
              <a:prstGeom prst="rect">
                <a:avLst/>
              </a:prstGeom>
              <a:blipFill>
                <a:blip r:embed="rId11"/>
                <a:stretch>
                  <a:fillRect l="-1374" t="-3419" b="-4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CaixaDeTexto 221">
                <a:extLst>
                  <a:ext uri="{FF2B5EF4-FFF2-40B4-BE49-F238E27FC236}">
                    <a16:creationId xmlns:a16="http://schemas.microsoft.com/office/drawing/2014/main" id="{CFD81F21-01E3-0F6E-54E0-E3761027F6A9}"/>
                  </a:ext>
                </a:extLst>
              </p:cNvPr>
              <p:cNvSpPr txBox="1"/>
              <p:nvPr/>
            </p:nvSpPr>
            <p:spPr>
              <a:xfrm>
                <a:off x="0" y="4092610"/>
                <a:ext cx="113285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Energia total de uma molécula interagindo com todas as demais na região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>
          <p:sp>
            <p:nvSpPr>
              <p:cNvPr id="222" name="CaixaDeTexto 221">
                <a:extLst>
                  <a:ext uri="{FF2B5EF4-FFF2-40B4-BE49-F238E27FC236}">
                    <a16:creationId xmlns:a16="http://schemas.microsoft.com/office/drawing/2014/main" id="{CFD81F21-01E3-0F6E-54E0-E3761027F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2610"/>
                <a:ext cx="11328530" cy="400110"/>
              </a:xfrm>
              <a:prstGeom prst="rect">
                <a:avLst/>
              </a:prstGeom>
              <a:blipFill>
                <a:blip r:embed="rId12"/>
                <a:stretch>
                  <a:fillRect l="-538"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CaixaDeTexto 224">
                <a:extLst>
                  <a:ext uri="{FF2B5EF4-FFF2-40B4-BE49-F238E27FC236}">
                    <a16:creationId xmlns:a16="http://schemas.microsoft.com/office/drawing/2014/main" id="{BC31CCBC-2F52-42A6-8145-D018201087BC}"/>
                  </a:ext>
                </a:extLst>
              </p:cNvPr>
              <p:cNvSpPr txBox="1"/>
              <p:nvPr/>
            </p:nvSpPr>
            <p:spPr>
              <a:xfrm>
                <a:off x="181317" y="4691714"/>
                <a:ext cx="3294967" cy="1205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25" name="CaixaDeTexto 224">
                <a:extLst>
                  <a:ext uri="{FF2B5EF4-FFF2-40B4-BE49-F238E27FC236}">
                    <a16:creationId xmlns:a16="http://schemas.microsoft.com/office/drawing/2014/main" id="{BC31CCBC-2F52-42A6-8145-D0182010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17" y="4691714"/>
                <a:ext cx="3294967" cy="12052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CaixaDeTexto 225">
                <a:extLst>
                  <a:ext uri="{FF2B5EF4-FFF2-40B4-BE49-F238E27FC236}">
                    <a16:creationId xmlns:a16="http://schemas.microsoft.com/office/drawing/2014/main" id="{977B4ED4-CF9C-8012-4694-1564E6EC1ABB}"/>
                  </a:ext>
                </a:extLst>
              </p:cNvPr>
              <p:cNvSpPr txBox="1"/>
              <p:nvPr/>
            </p:nvSpPr>
            <p:spPr>
              <a:xfrm>
                <a:off x="3129504" y="4681884"/>
                <a:ext cx="3294967" cy="1205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26" name="CaixaDeTexto 225">
                <a:extLst>
                  <a:ext uri="{FF2B5EF4-FFF2-40B4-BE49-F238E27FC236}">
                    <a16:creationId xmlns:a16="http://schemas.microsoft.com/office/drawing/2014/main" id="{977B4ED4-CF9C-8012-4694-1564E6EC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504" y="4681884"/>
                <a:ext cx="3294967" cy="12052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CaixaDeTexto 226">
                <a:extLst>
                  <a:ext uri="{FF2B5EF4-FFF2-40B4-BE49-F238E27FC236}">
                    <a16:creationId xmlns:a16="http://schemas.microsoft.com/office/drawing/2014/main" id="{F85AA548-05A5-0839-F80C-BE8ADE39B01E}"/>
                  </a:ext>
                </a:extLst>
              </p:cNvPr>
              <p:cNvSpPr txBox="1"/>
              <p:nvPr/>
            </p:nvSpPr>
            <p:spPr>
              <a:xfrm>
                <a:off x="5598562" y="4691714"/>
                <a:ext cx="3294967" cy="1205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p>
                            <m:sSupPr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27" name="CaixaDeTexto 226">
                <a:extLst>
                  <a:ext uri="{FF2B5EF4-FFF2-40B4-BE49-F238E27FC236}">
                    <a16:creationId xmlns:a16="http://schemas.microsoft.com/office/drawing/2014/main" id="{F85AA548-05A5-0839-F80C-BE8ADE39B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62" y="4691714"/>
                <a:ext cx="3294967" cy="12052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CaixaDeTexto 227">
                <a:extLst>
                  <a:ext uri="{FF2B5EF4-FFF2-40B4-BE49-F238E27FC236}">
                    <a16:creationId xmlns:a16="http://schemas.microsoft.com/office/drawing/2014/main" id="{1BC096E3-A030-1A6F-E647-EB8FC276400B}"/>
                  </a:ext>
                </a:extLst>
              </p:cNvPr>
              <p:cNvSpPr txBox="1"/>
              <p:nvPr/>
            </p:nvSpPr>
            <p:spPr>
              <a:xfrm>
                <a:off x="8546749" y="4854127"/>
                <a:ext cx="3294967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28" name="CaixaDeTexto 227">
                <a:extLst>
                  <a:ext uri="{FF2B5EF4-FFF2-40B4-BE49-F238E27FC236}">
                    <a16:creationId xmlns:a16="http://schemas.microsoft.com/office/drawing/2014/main" id="{1BC096E3-A030-1A6F-E647-EB8FC2764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749" y="4854127"/>
                <a:ext cx="3294967" cy="9296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50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0" grpId="0" animBg="1"/>
      <p:bldP spid="101" grpId="0" animBg="1"/>
      <p:bldP spid="104" grpId="0"/>
      <p:bldP spid="108" grpId="0"/>
      <p:bldP spid="111" grpId="0"/>
      <p:bldP spid="112" grpId="0" animBg="1"/>
      <p:bldP spid="207" grpId="0" animBg="1"/>
      <p:bldP spid="208" grpId="0" animBg="1"/>
      <p:bldP spid="210" grpId="0"/>
      <p:bldP spid="212" grpId="0"/>
      <p:bldP spid="214" grpId="0"/>
      <p:bldP spid="217" grpId="0" animBg="1"/>
      <p:bldP spid="218" grpId="0"/>
      <p:bldP spid="219" grpId="0"/>
      <p:bldP spid="220" grpId="0"/>
      <p:bldP spid="221" grpId="0"/>
      <p:bldP spid="222" grpId="0"/>
      <p:bldP spid="225" grpId="0"/>
      <p:bldP spid="226" grpId="0"/>
      <p:bldP spid="227" grpId="0"/>
      <p:bldP spid="2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1BD3B19-52C1-50FC-5182-83C8565CE1EB}"/>
                  </a:ext>
                </a:extLst>
              </p:cNvPr>
              <p:cNvSpPr txBox="1"/>
              <p:nvPr/>
            </p:nvSpPr>
            <p:spPr>
              <a:xfrm>
                <a:off x="838641" y="830664"/>
                <a:ext cx="3294967" cy="1205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1BD3B19-52C1-50FC-5182-83C8565C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1" y="830664"/>
                <a:ext cx="3294967" cy="12052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5274793-68FD-DD60-4AFD-C64966D0E168}"/>
                  </a:ext>
                </a:extLst>
              </p:cNvPr>
              <p:cNvSpPr txBox="1"/>
              <p:nvPr/>
            </p:nvSpPr>
            <p:spPr>
              <a:xfrm>
                <a:off x="4133608" y="968426"/>
                <a:ext cx="3294967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5274793-68FD-DD60-4AFD-C64966D0E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08" y="968426"/>
                <a:ext cx="3294967" cy="929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F6A2B6C-C4E9-70FB-B58A-954F0E325686}"/>
                  </a:ext>
                </a:extLst>
              </p:cNvPr>
              <p:cNvSpPr txBox="1"/>
              <p:nvPr/>
            </p:nvSpPr>
            <p:spPr>
              <a:xfrm>
                <a:off x="7019683" y="1037307"/>
                <a:ext cx="4667591" cy="838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F6A2B6C-C4E9-70FB-B58A-954F0E32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83" y="1037307"/>
                <a:ext cx="4667591" cy="838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F2F77EA-B8D5-4D6D-7DD2-6F326CB0C02A}"/>
                  </a:ext>
                </a:extLst>
              </p:cNvPr>
              <p:cNvSpPr txBox="1"/>
              <p:nvPr/>
            </p:nvSpPr>
            <p:spPr>
              <a:xfrm>
                <a:off x="2486125" y="2730158"/>
                <a:ext cx="3294967" cy="1205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F2F77EA-B8D5-4D6D-7DD2-6F326CB0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25" y="2730158"/>
                <a:ext cx="3294967" cy="12052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15B062-4789-85A1-65BC-42AA1F20CA5D}"/>
                  </a:ext>
                </a:extLst>
              </p:cNvPr>
              <p:cNvSpPr txBox="1"/>
              <p:nvPr/>
            </p:nvSpPr>
            <p:spPr>
              <a:xfrm>
                <a:off x="5314368" y="2913541"/>
                <a:ext cx="4667591" cy="91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15B062-4789-85A1-65BC-42AA1F20C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68" y="2913541"/>
                <a:ext cx="4667591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94ED5AC-1895-31D3-DF3E-0B99A9A5B5A3}"/>
                  </a:ext>
                </a:extLst>
              </p:cNvPr>
              <p:cNvSpPr txBox="1"/>
              <p:nvPr/>
            </p:nvSpPr>
            <p:spPr>
              <a:xfrm>
                <a:off x="3669558" y="4984408"/>
                <a:ext cx="4667591" cy="91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94ED5AC-1895-31D3-DF3E-0B99A9A5B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558" y="4984408"/>
                <a:ext cx="4667591" cy="914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79CE53A-70D1-2DBE-3ABD-14DCAEE709C1}"/>
                  </a:ext>
                </a:extLst>
              </p:cNvPr>
              <p:cNvSpPr txBox="1"/>
              <p:nvPr/>
            </p:nvSpPr>
            <p:spPr>
              <a:xfrm>
                <a:off x="9699224" y="5022420"/>
                <a:ext cx="827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79CE53A-70D1-2DBE-3ABD-14DCAEE70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224" y="5022420"/>
                <a:ext cx="827534" cy="369332"/>
              </a:xfrm>
              <a:prstGeom prst="rect">
                <a:avLst/>
              </a:prstGeom>
              <a:blipFill>
                <a:blip r:embed="rId8"/>
                <a:stretch>
                  <a:fillRect l="-4412" r="-8088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6E63495-8E68-ED02-2BE3-98CAE29410BE}"/>
                  </a:ext>
                </a:extLst>
              </p:cNvPr>
              <p:cNvSpPr txBox="1"/>
              <p:nvPr/>
            </p:nvSpPr>
            <p:spPr>
              <a:xfrm>
                <a:off x="9674841" y="5529301"/>
                <a:ext cx="1148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6E63495-8E68-ED02-2BE3-98CAE2941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841" y="5529301"/>
                <a:ext cx="1148007" cy="369332"/>
              </a:xfrm>
              <a:prstGeom prst="rect">
                <a:avLst/>
              </a:prstGeom>
              <a:blipFill>
                <a:blip r:embed="rId9"/>
                <a:stretch>
                  <a:fillRect l="-3191" r="-638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6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BD71994B-2AA0-6937-7158-1E6F3F51A838}"/>
                  </a:ext>
                </a:extLst>
              </p:cNvPr>
              <p:cNvSpPr txBox="1"/>
              <p:nvPr/>
            </p:nvSpPr>
            <p:spPr>
              <a:xfrm>
                <a:off x="747579" y="496576"/>
                <a:ext cx="4667591" cy="91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BD71994B-2AA0-6937-7158-1E6F3F51A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79" y="496576"/>
                <a:ext cx="4667591" cy="914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DCA0B3E4-6EE6-C24C-C98A-5BAB14B7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2" y="1785967"/>
            <a:ext cx="4757482" cy="355979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EEADFB-0192-6812-90DA-94FE89F5A250}"/>
              </a:ext>
            </a:extLst>
          </p:cNvPr>
          <p:cNvSpPr txBox="1"/>
          <p:nvPr/>
        </p:nvSpPr>
        <p:spPr>
          <a:xfrm>
            <a:off x="617959" y="139616"/>
            <a:ext cx="571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Previsão de I. Newton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D3C762-F68C-6ED1-C5B3-9480B65AF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02" y="139616"/>
            <a:ext cx="4567919" cy="34357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B30D197-E13D-AF4D-3CDA-393B7298BBDF}"/>
                  </a:ext>
                </a:extLst>
              </p:cNvPr>
              <p:cNvSpPr txBox="1"/>
              <p:nvPr/>
            </p:nvSpPr>
            <p:spPr>
              <a:xfrm>
                <a:off x="123438" y="5345761"/>
                <a:ext cx="57132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&lt;3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, a energia de interação se intensifica conforme as moléculas mais se afastam – situação não-física!</a:t>
                </a: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B30D197-E13D-AF4D-3CDA-393B7298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8" y="5345761"/>
                <a:ext cx="5713286" cy="1015663"/>
              </a:xfrm>
              <a:prstGeom prst="rect">
                <a:avLst/>
              </a:prstGeom>
              <a:blipFill>
                <a:blip r:embed="rId5"/>
                <a:stretch>
                  <a:fillRect l="-1067" t="-2994" r="-1174" b="-10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EEBE64-3DBA-CF61-70B6-C47A131E3FB4}"/>
                  </a:ext>
                </a:extLst>
              </p:cNvPr>
              <p:cNvSpPr txBox="1"/>
              <p:nvPr/>
            </p:nvSpPr>
            <p:spPr>
              <a:xfrm>
                <a:off x="6255592" y="3429000"/>
                <a:ext cx="560874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Portanto com uma pequena dose de cálculo integral podemos antecipar que certamente o expoente deve ser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!</a:t>
                </a: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EEBE64-3DBA-CF61-70B6-C47A131E3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592" y="3429000"/>
                <a:ext cx="5608742" cy="1015663"/>
              </a:xfrm>
              <a:prstGeom prst="rect">
                <a:avLst/>
              </a:prstGeom>
              <a:blipFill>
                <a:blip r:embed="rId6"/>
                <a:stretch>
                  <a:fillRect l="-1087" t="-3012" r="-1196" b="-10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97A0DC-D557-B985-BC0A-4EC4E38C7E25}"/>
              </a:ext>
            </a:extLst>
          </p:cNvPr>
          <p:cNvSpPr txBox="1"/>
          <p:nvPr/>
        </p:nvSpPr>
        <p:spPr>
          <a:xfrm>
            <a:off x="6255592" y="4471615"/>
            <a:ext cx="56087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Por esta razão, propriedades intrínsecas de bulk dos sólidos, líquidos e gases não dependem do volume do material ou do tamanho do contêiner (a menos que sejam extremamente pequenos) mas apenas das  forças entre moléculas em proximidade uma com a outra.</a:t>
            </a:r>
          </a:p>
        </p:txBody>
      </p:sp>
    </p:spTree>
    <p:extLst>
      <p:ext uri="{BB962C8B-B14F-4D97-AF65-F5344CB8AC3E}">
        <p14:creationId xmlns:p14="http://schemas.microsoft.com/office/powerpoint/2010/main" val="12681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32547B4-723E-1F64-2316-B85EC1E33934}"/>
              </a:ext>
            </a:extLst>
          </p:cNvPr>
          <p:cNvSpPr txBox="1"/>
          <p:nvPr/>
        </p:nvSpPr>
        <p:spPr>
          <a:xfrm>
            <a:off x="235216" y="182649"/>
            <a:ext cx="5988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Primeiras Teorias Fenomenológicas de Sucesso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980D917-CF63-34E1-6214-954ED42F0ED4}"/>
                  </a:ext>
                </a:extLst>
              </p:cNvPr>
              <p:cNvSpPr txBox="1"/>
              <p:nvPr/>
            </p:nvSpPr>
            <p:spPr>
              <a:xfrm>
                <a:off x="758063" y="1869132"/>
                <a:ext cx="46675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980D917-CF63-34E1-6214-954ED42F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63" y="1869132"/>
                <a:ext cx="466759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700BB1BE-9EDA-F322-661F-A08FD6BF9659}"/>
              </a:ext>
            </a:extLst>
          </p:cNvPr>
          <p:cNvSpPr txBox="1"/>
          <p:nvPr/>
        </p:nvSpPr>
        <p:spPr>
          <a:xfrm>
            <a:off x="235216" y="718114"/>
            <a:ext cx="5713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Após a primeira metade do Século 19 estava bem estabelecido que todos os gases a baixas densidades obedeciam a relação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9DB9C8-4F35-2D40-61C9-E82CB5CDCCD0}"/>
              </a:ext>
            </a:extLst>
          </p:cNvPr>
          <p:cNvSpPr txBox="1"/>
          <p:nvPr/>
        </p:nvSpPr>
        <p:spPr>
          <a:xfrm>
            <a:off x="235215" y="2442825"/>
            <a:ext cx="571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Porém, esta relação padecia quando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FC277B6-29ED-AE1C-754E-EDBBD400557F}"/>
                  </a:ext>
                </a:extLst>
              </p:cNvPr>
              <p:cNvSpPr txBox="1"/>
              <p:nvPr/>
            </p:nvSpPr>
            <p:spPr>
              <a:xfrm>
                <a:off x="-72363" y="3039845"/>
                <a:ext cx="4667591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FC277B6-29ED-AE1C-754E-EDBBD4005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363" y="3039845"/>
                <a:ext cx="4667591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CE74FF99-F6CB-8713-B5B0-9738BF3DDE35}"/>
              </a:ext>
            </a:extLst>
          </p:cNvPr>
          <p:cNvSpPr txBox="1"/>
          <p:nvPr/>
        </p:nvSpPr>
        <p:spPr>
          <a:xfrm>
            <a:off x="235215" y="4176636"/>
            <a:ext cx="57132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Para explicar porque gases reais não obedecem a lei dos gases ideais, o físico holandês Johannes D. van der Waals considerou as forças atrativas entre as moléculas de um gás (a época o conceito de moléculas era fortemente debatido). Em 1873, ele chegou a sua famosa equação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6B18E03-ECE4-E838-EDCA-04550B2DCC42}"/>
                  </a:ext>
                </a:extLst>
              </p:cNvPr>
              <p:cNvSpPr txBox="1"/>
              <p:nvPr/>
            </p:nvSpPr>
            <p:spPr>
              <a:xfrm>
                <a:off x="6536822" y="190184"/>
                <a:ext cx="4667591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6B18E03-ECE4-E838-EDCA-04550B2DC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2" y="190184"/>
                <a:ext cx="4667591" cy="745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9E16030-50EA-8D7E-23C6-70AB42E245AB}"/>
                  </a:ext>
                </a:extLst>
              </p:cNvPr>
              <p:cNvSpPr txBox="1"/>
              <p:nvPr/>
            </p:nvSpPr>
            <p:spPr>
              <a:xfrm>
                <a:off x="6445958" y="1109974"/>
                <a:ext cx="57132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Em que o termo subtraído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 leva em conta o tamanho finito das moléculas do gás e o termo adicionado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 contabiliza a pressão externa medida devido às forças atrativas entre as moléculas conhecidas como </a:t>
                </a:r>
                <a:r>
                  <a:rPr lang="pt-BR" sz="2000" i="1" dirty="0">
                    <a:latin typeface="Avenir Next LT Pro" panose="020B0504020202020204" pitchFamily="34" charset="0"/>
                  </a:rPr>
                  <a:t>Forças de van der Waals</a:t>
                </a:r>
                <a:r>
                  <a:rPr lang="pt-BR" sz="2000" dirty="0">
                    <a:latin typeface="Avenir Next LT Pro" panose="020B05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9E16030-50EA-8D7E-23C6-70AB42E24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958" y="1109974"/>
                <a:ext cx="5713286" cy="1938992"/>
              </a:xfrm>
              <a:prstGeom prst="rect">
                <a:avLst/>
              </a:prstGeom>
              <a:blipFill>
                <a:blip r:embed="rId5"/>
                <a:stretch>
                  <a:fillRect l="-1066" t="-1258" r="-1066" b="-50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C19779-E9DA-FCDA-472D-B640B88C9536}"/>
              </a:ext>
            </a:extLst>
          </p:cNvPr>
          <p:cNvSpPr txBox="1"/>
          <p:nvPr/>
        </p:nvSpPr>
        <p:spPr>
          <a:xfrm>
            <a:off x="6445958" y="3071862"/>
            <a:ext cx="5713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Esta foi a primeira equação de estado mecânica a prever transição de fase gás-líquido e tem importância histórica enorme.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16DA5AC-9505-85B1-B07E-F54E97FA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725" y="4335893"/>
            <a:ext cx="1549259" cy="239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42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1F2298C-39E8-5FA1-CE4E-2B462070B0AC}"/>
              </a:ext>
            </a:extLst>
          </p:cNvPr>
          <p:cNvSpPr txBox="1"/>
          <p:nvPr/>
        </p:nvSpPr>
        <p:spPr>
          <a:xfrm>
            <a:off x="113918" y="148946"/>
            <a:ext cx="57132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Na virada do Século 19 ficou claro que uma lei universal das forças intermoleculares não era factível. Buscas menos ambiciosas por expressões semiempíricas para descrever fenômenos específicos começaram a surgir.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4BCC5D-261B-3031-95C3-0D9BAA2E689B}"/>
              </a:ext>
            </a:extLst>
          </p:cNvPr>
          <p:cNvSpPr txBox="1"/>
          <p:nvPr/>
        </p:nvSpPr>
        <p:spPr>
          <a:xfrm>
            <a:off x="113918" y="1934203"/>
            <a:ext cx="571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Neste espírito Gustav Mie em 1903 propôs uma interação de pares do tipo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24C83F9-FED2-1173-EA78-479B548B8104}"/>
                  </a:ext>
                </a:extLst>
              </p:cNvPr>
              <p:cNvSpPr txBox="1"/>
              <p:nvPr/>
            </p:nvSpPr>
            <p:spPr>
              <a:xfrm>
                <a:off x="1757664" y="2796130"/>
                <a:ext cx="2063962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p>
                            <m:sSupPr>
                              <m:ctrlPr>
                                <a:rPr lang="pt-BR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24C83F9-FED2-1173-EA78-479B548B8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664" y="2796130"/>
                <a:ext cx="2063962" cy="5761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9BC67D43-D34D-09A1-B355-06EBA8CEA966}"/>
              </a:ext>
            </a:extLst>
          </p:cNvPr>
          <p:cNvSpPr txBox="1"/>
          <p:nvPr/>
        </p:nvSpPr>
        <p:spPr>
          <a:xfrm>
            <a:off x="2155372" y="3429000"/>
            <a:ext cx="9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venir Next LT Pro" panose="020B0504020202020204" pitchFamily="34" charset="0"/>
              </a:rPr>
              <a:t>atração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7160CB-F828-5AF5-6B01-65C582DA2656}"/>
              </a:ext>
            </a:extLst>
          </p:cNvPr>
          <p:cNvSpPr txBox="1"/>
          <p:nvPr/>
        </p:nvSpPr>
        <p:spPr>
          <a:xfrm>
            <a:off x="3520750" y="3485688"/>
            <a:ext cx="129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Avenir Next LT Pro" panose="020B0504020202020204" pitchFamily="34" charset="0"/>
              </a:rPr>
              <a:t>repulsão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1A86CC-CA22-07D4-3A27-164C8A3B10A1}"/>
              </a:ext>
            </a:extLst>
          </p:cNvPr>
          <p:cNvSpPr txBox="1"/>
          <p:nvPr/>
        </p:nvSpPr>
        <p:spPr>
          <a:xfrm>
            <a:off x="46654" y="3861969"/>
            <a:ext cx="571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Pela primeira vez interações repulsivas haviam sido contabilizadas explicitamente.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74DAE6-9A37-ADB2-54AE-02671D6B8AB3}"/>
              </a:ext>
            </a:extLst>
          </p:cNvPr>
          <p:cNvSpPr txBox="1"/>
          <p:nvPr/>
        </p:nvSpPr>
        <p:spPr>
          <a:xfrm>
            <a:off x="46654" y="4746234"/>
            <a:ext cx="57132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A expressão de Mie (potencial de Mie) foi a primeira de uma série de potenciais que contabilizou com sucesso uma série de fenômenos e ainda são usados nos dias de hoje.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C0AFFA5-005B-AE2C-1B83-12B2A2F40FAC}"/>
                  </a:ext>
                </a:extLst>
              </p:cNvPr>
              <p:cNvSpPr txBox="1"/>
              <p:nvPr/>
            </p:nvSpPr>
            <p:spPr>
              <a:xfrm>
                <a:off x="6096000" y="148946"/>
                <a:ext cx="571328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>
                    <a:latin typeface="Avenir Next LT Pro" panose="020B0504020202020204" pitchFamily="34" charset="0"/>
                  </a:rPr>
                  <a:t>Lamentavelmente, logo descobriram que muitos potenciais diferentes com vários parâmetros ajustáveis explicavam os mesmos dados experimentais como a elasticidade dos sólidos e os dados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𝑃𝑉𝑇</m:t>
                    </m:r>
                  </m:oMath>
                </a14:m>
                <a:r>
                  <a:rPr lang="pt-BR" sz="2000" dirty="0">
                    <a:latin typeface="Avenir Next LT Pro" panose="020B0504020202020204" pitchFamily="34" charset="0"/>
                  </a:rPr>
                  <a:t> de gases.</a:t>
                </a: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C0AFFA5-005B-AE2C-1B83-12B2A2F4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8946"/>
                <a:ext cx="5713286" cy="1631216"/>
              </a:xfrm>
              <a:prstGeom prst="rect">
                <a:avLst/>
              </a:prstGeom>
              <a:blipFill>
                <a:blip r:embed="rId3"/>
                <a:stretch>
                  <a:fillRect l="-1067" t="-1493" r="-1067" b="-59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1CD075-7744-F4AE-59BE-99038C8F2AE9}"/>
              </a:ext>
            </a:extLst>
          </p:cNvPr>
          <p:cNvSpPr txBox="1"/>
          <p:nvPr/>
        </p:nvSpPr>
        <p:spPr>
          <a:xfrm>
            <a:off x="6096000" y="1866569"/>
            <a:ext cx="5713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As expressões semiempíricas eram úteis, porém a natureza e origem das interações permaneceram misteriosas. </a:t>
            </a:r>
          </a:p>
        </p:txBody>
      </p:sp>
    </p:spTree>
    <p:extLst>
      <p:ext uri="{BB962C8B-B14F-4D97-AF65-F5344CB8AC3E}">
        <p14:creationId xmlns:p14="http://schemas.microsoft.com/office/powerpoint/2010/main" val="35459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8301C75-756E-042F-F4B1-E876961FD8D0}"/>
              </a:ext>
            </a:extLst>
          </p:cNvPr>
          <p:cNvSpPr txBox="1"/>
          <p:nvPr/>
        </p:nvSpPr>
        <p:spPr>
          <a:xfrm>
            <a:off x="0" y="251217"/>
            <a:ext cx="9939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0"/>
              </a:rPr>
              <a:t>O mundo macroscópico e microscópico que nos cerca são sistemas complexos.</a:t>
            </a:r>
          </a:p>
        </p:txBody>
      </p:sp>
      <p:pic>
        <p:nvPicPr>
          <p:cNvPr id="24578" name="Picture 2" descr="Numerical and simulation methods for complex systems — Theoretical Chemistry">
            <a:extLst>
              <a:ext uri="{FF2B5EF4-FFF2-40B4-BE49-F238E27FC236}">
                <a16:creationId xmlns:a16="http://schemas.microsoft.com/office/drawing/2014/main" id="{D22AD558-E767-CBCD-D867-1002F10D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5" y="1920614"/>
            <a:ext cx="4458855" cy="301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From precision polymers to complex materials and systems | Nature Reviews  Materials">
            <a:extLst>
              <a:ext uri="{FF2B5EF4-FFF2-40B4-BE49-F238E27FC236}">
                <a16:creationId xmlns:a16="http://schemas.microsoft.com/office/drawing/2014/main" id="{1875AD2F-04E7-628C-A63E-59C9D353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96" y="1662112"/>
            <a:ext cx="65246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3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DB8C77D-0004-94C5-F935-E934172863B7}"/>
              </a:ext>
            </a:extLst>
          </p:cNvPr>
          <p:cNvSpPr txBox="1"/>
          <p:nvPr/>
        </p:nvSpPr>
        <p:spPr>
          <a:xfrm>
            <a:off x="113917" y="148946"/>
            <a:ext cx="10746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Um caso especial do potencial de Mie muito utilizado é o chamado potencial de John Lennard-Jones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A7FBD7A-B5D0-CB1B-4490-FC56496E8C3D}"/>
                  </a:ext>
                </a:extLst>
              </p:cNvPr>
              <p:cNvSpPr txBox="1"/>
              <p:nvPr/>
            </p:nvSpPr>
            <p:spPr>
              <a:xfrm>
                <a:off x="4181614" y="1127496"/>
                <a:ext cx="2913170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A7FBD7A-B5D0-CB1B-4490-FC56496E8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614" y="1127496"/>
                <a:ext cx="2913170" cy="806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F1F9F890-B9F0-16E5-8D8C-5AFA5A656F0B}"/>
              </a:ext>
            </a:extLst>
          </p:cNvPr>
          <p:cNvSpPr txBox="1"/>
          <p:nvPr/>
        </p:nvSpPr>
        <p:spPr>
          <a:xfrm>
            <a:off x="113918" y="2204791"/>
            <a:ext cx="1058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Vamos analisar curvas deste tipo no </a:t>
            </a:r>
            <a:r>
              <a:rPr lang="pt-BR" sz="2000" dirty="0" err="1">
                <a:latin typeface="Avenir Next LT Pro" panose="020B0504020202020204" pitchFamily="34" charset="0"/>
              </a:rPr>
              <a:t>Jupyter</a:t>
            </a:r>
            <a:r>
              <a:rPr lang="pt-BR" sz="2000" dirty="0">
                <a:latin typeface="Avenir Next LT Pro" panose="020B0504020202020204" pitchFamily="34" charset="0"/>
              </a:rPr>
              <a:t> Notebook.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3B010A-59DB-6E58-CA45-ECDD82CF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063" y="2685345"/>
            <a:ext cx="5387807" cy="4023709"/>
          </a:xfrm>
          <a:prstGeom prst="rect">
            <a:avLst/>
          </a:prstGeom>
        </p:spPr>
      </p:pic>
      <p:pic>
        <p:nvPicPr>
          <p:cNvPr id="20482" name="Picture 2" descr="NPG x165126; Sir John Edward Lennard-Jones - Portrait - National Portrait  Gallery">
            <a:extLst>
              <a:ext uri="{FF2B5EF4-FFF2-40B4-BE49-F238E27FC236}">
                <a16:creationId xmlns:a16="http://schemas.microsoft.com/office/drawing/2014/main" id="{F3E9A75E-F08E-2BD0-8F74-450D9C59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326" y="960699"/>
            <a:ext cx="2877756" cy="38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1AC99D4-14A0-A06D-FF0E-BB6D78F1611A}"/>
              </a:ext>
            </a:extLst>
          </p:cNvPr>
          <p:cNvSpPr txBox="1"/>
          <p:nvPr/>
        </p:nvSpPr>
        <p:spPr>
          <a:xfrm>
            <a:off x="-90429" y="64268"/>
            <a:ext cx="5800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Classificação das Forças e Potenciais de Pares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A81E2A-FCE4-0221-6956-9C4C4A73363E}"/>
              </a:ext>
            </a:extLst>
          </p:cNvPr>
          <p:cNvSpPr txBox="1"/>
          <p:nvPr/>
        </p:nvSpPr>
        <p:spPr>
          <a:xfrm>
            <a:off x="0" y="582759"/>
            <a:ext cx="5542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Forças Intermoleculares podem ser classificadas em várias categorias.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1F8DD3-BD13-8513-3E3D-9A0C290E91BF}"/>
              </a:ext>
            </a:extLst>
          </p:cNvPr>
          <p:cNvSpPr txBox="1"/>
          <p:nvPr/>
        </p:nvSpPr>
        <p:spPr>
          <a:xfrm>
            <a:off x="148960" y="1701314"/>
            <a:ext cx="5713286" cy="23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i="1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0"/>
              </a:rPr>
              <a:t>Classificação entre opostos: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Avenir Next LT Pro" panose="020B0504020202020204" pitchFamily="34" charset="0"/>
              </a:rPr>
              <a:t>-atrativos/repulsivos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Avenir Next LT Pro" panose="020B0504020202020204" pitchFamily="34" charset="0"/>
              </a:rPr>
              <a:t>-curto alcance/longo alcance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Avenir Next LT Pro" panose="020B0504020202020204" pitchFamily="34" charset="0"/>
              </a:rPr>
              <a:t>-forte/fraca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Avenir Next LT Pro" panose="020B0504020202020204" pitchFamily="34" charset="0"/>
              </a:rPr>
              <a:t>-isotrópica/direcional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160320-7EB2-3BF8-1051-2CAB9F5FA645}"/>
              </a:ext>
            </a:extLst>
          </p:cNvPr>
          <p:cNvSpPr txBox="1"/>
          <p:nvPr/>
        </p:nvSpPr>
        <p:spPr>
          <a:xfrm>
            <a:off x="77190" y="4049970"/>
            <a:ext cx="5393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Estas classificações são importantes, porém </a:t>
            </a:r>
            <a:r>
              <a:rPr lang="pt-BR" sz="2000" b="1" dirty="0">
                <a:solidFill>
                  <a:srgbClr val="7030A0"/>
                </a:solidFill>
                <a:latin typeface="Avenir Next LT Pro" panose="020B0504020202020204" pitchFamily="34" charset="0"/>
              </a:rPr>
              <a:t>ambíguas</a:t>
            </a:r>
            <a:r>
              <a:rPr lang="pt-BR" sz="2000" dirty="0">
                <a:latin typeface="Avenir Next LT Pro" panose="020B0504020202020204" pitchFamily="34" charset="0"/>
              </a:rPr>
              <a:t>. Uma força com a mesma origem física pode ser tanto de curto quanto de longo alcance, pode ser atrativa em um solvente, mas repulsiva em outro. Para evitar este problema é melhor classificar forças intermoleculares de acordo com sua origem física ou química.</a:t>
            </a:r>
          </a:p>
          <a:p>
            <a:pPr algn="just"/>
            <a:endParaRPr lang="pt-BR" sz="2000" dirty="0">
              <a:latin typeface="Avenir Next LT Pro" panose="020B05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DD4583-D7E5-D127-7D70-169D7ED5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232" y="182649"/>
            <a:ext cx="6553768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FB54E9B7-FAD4-D40E-C511-C1DCA1348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9960" y="861377"/>
            <a:ext cx="8663113" cy="47586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D93E6B2-8479-7924-641D-7BB371E9F639}"/>
                  </a:ext>
                </a:extLst>
              </p:cNvPr>
              <p:cNvSpPr txBox="1"/>
              <p:nvPr/>
            </p:nvSpPr>
            <p:spPr>
              <a:xfrm>
                <a:off x="4025112" y="1115008"/>
                <a:ext cx="2277290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D93E6B2-8479-7924-641D-7BB371E9F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112" y="1115008"/>
                <a:ext cx="2277290" cy="567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F3A9B16-0BFC-04B6-F527-FDB63AC69CAA}"/>
                  </a:ext>
                </a:extLst>
              </p:cNvPr>
              <p:cNvSpPr txBox="1"/>
              <p:nvPr/>
            </p:nvSpPr>
            <p:spPr>
              <a:xfrm>
                <a:off x="8414659" y="1682471"/>
                <a:ext cx="2794739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F3A9B16-0BFC-04B6-F527-FDB63AC69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659" y="1682471"/>
                <a:ext cx="2794739" cy="567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557F750-1DB6-289E-5653-AF9A1B39BE01}"/>
                  </a:ext>
                </a:extLst>
              </p:cNvPr>
              <p:cNvSpPr txBox="1"/>
              <p:nvPr/>
            </p:nvSpPr>
            <p:spPr>
              <a:xfrm>
                <a:off x="8355521" y="2979358"/>
                <a:ext cx="3028201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557F750-1DB6-289E-5653-AF9A1B39B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21" y="2979358"/>
                <a:ext cx="3028201" cy="6028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C0C3D09-093A-45D3-1786-5927D9D51C44}"/>
                  </a:ext>
                </a:extLst>
              </p:cNvPr>
              <p:cNvSpPr txBox="1"/>
              <p:nvPr/>
            </p:nvSpPr>
            <p:spPr>
              <a:xfrm>
                <a:off x="8521464" y="4311639"/>
                <a:ext cx="2826671" cy="1205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C0C3D09-093A-45D3-1786-5927D9D5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464" y="4311639"/>
                <a:ext cx="2826671" cy="12057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4B4CD593-F0CF-0855-2961-F32C9975A75D}"/>
              </a:ext>
            </a:extLst>
          </p:cNvPr>
          <p:cNvSpPr txBox="1"/>
          <p:nvPr/>
        </p:nvSpPr>
        <p:spPr>
          <a:xfrm>
            <a:off x="150415" y="124872"/>
            <a:ext cx="2651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Interações com íons</a:t>
            </a:r>
          </a:p>
        </p:txBody>
      </p:sp>
    </p:spTree>
    <p:extLst>
      <p:ext uri="{BB962C8B-B14F-4D97-AF65-F5344CB8AC3E}">
        <p14:creationId xmlns:p14="http://schemas.microsoft.com/office/powerpoint/2010/main" val="153026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D465FD03-9EA4-B0F8-105F-3ABFD6E61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224" y="640938"/>
            <a:ext cx="8353426" cy="62170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6F66B2-C295-04B9-7AF8-3A10D2E98AD3}"/>
              </a:ext>
            </a:extLst>
          </p:cNvPr>
          <p:cNvSpPr txBox="1"/>
          <p:nvPr/>
        </p:nvSpPr>
        <p:spPr>
          <a:xfrm>
            <a:off x="0" y="142875"/>
            <a:ext cx="5539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Interações entre átomos/moléculas neutras</a:t>
            </a:r>
          </a:p>
        </p:txBody>
      </p:sp>
    </p:spTree>
    <p:extLst>
      <p:ext uri="{BB962C8B-B14F-4D97-AF65-F5344CB8AC3E}">
        <p14:creationId xmlns:p14="http://schemas.microsoft.com/office/powerpoint/2010/main" val="38067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DE61A2B-9337-D627-2B9B-CB6880CDF582}"/>
              </a:ext>
            </a:extLst>
          </p:cNvPr>
          <p:cNvSpPr txBox="1"/>
          <p:nvPr/>
        </p:nvSpPr>
        <p:spPr>
          <a:xfrm>
            <a:off x="286335" y="152400"/>
            <a:ext cx="6528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Interações entre moléculas polares – Dipolo/Dipolo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676B19E-A45C-AEAC-6F3F-B6FEB473F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2735" y="813601"/>
            <a:ext cx="6599904" cy="2557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2EA3D1B-E9F8-7914-0EBE-8CB5212A8FE4}"/>
                  </a:ext>
                </a:extLst>
              </p:cNvPr>
              <p:cNvSpPr txBox="1"/>
              <p:nvPr/>
            </p:nvSpPr>
            <p:spPr>
              <a:xfrm>
                <a:off x="1857667" y="3371064"/>
                <a:ext cx="7170040" cy="630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𝑠𝑒𝑛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𝑠𝑒𝑛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2EA3D1B-E9F8-7914-0EBE-8CB5212A8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67" y="3371064"/>
                <a:ext cx="7170040" cy="63042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B69402EB-1BD0-2B54-C8B8-68BE9ACB31CB}"/>
              </a:ext>
            </a:extLst>
          </p:cNvPr>
          <p:cNvSpPr txBox="1"/>
          <p:nvPr/>
        </p:nvSpPr>
        <p:spPr>
          <a:xfrm>
            <a:off x="9237283" y="3486223"/>
            <a:ext cx="219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7030A0"/>
                </a:solidFill>
                <a:latin typeface="Avenir Next LT Pro" panose="020B0504020202020204" pitchFamily="34" charset="0"/>
              </a:rPr>
              <a:t>Ângulos Fixos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2FC4CF-D5CA-5B08-83D1-3401B54E63A4}"/>
              </a:ext>
            </a:extLst>
          </p:cNvPr>
          <p:cNvSpPr txBox="1"/>
          <p:nvPr/>
        </p:nvSpPr>
        <p:spPr>
          <a:xfrm>
            <a:off x="108120" y="4131907"/>
            <a:ext cx="11527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Se os dipolos estão livres para girar como ocorre em fase gasosa e líquida, teremos a média </a:t>
            </a:r>
            <a:r>
              <a:rPr lang="pt-BR" sz="2000" dirty="0" err="1">
                <a:latin typeface="Avenir Next LT Pro" panose="020B0504020202020204" pitchFamily="34" charset="0"/>
              </a:rPr>
              <a:t>orientacional</a:t>
            </a:r>
            <a:endParaRPr lang="pt-BR" sz="20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9F8B63D-6D99-E238-6E9B-2A91C3563B0D}"/>
                  </a:ext>
                </a:extLst>
              </p:cNvPr>
              <p:cNvSpPr txBox="1"/>
              <p:nvPr/>
            </p:nvSpPr>
            <p:spPr>
              <a:xfrm>
                <a:off x="2763580" y="5237154"/>
                <a:ext cx="4710520" cy="937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9F8B63D-6D99-E238-6E9B-2A91C3563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580" y="5237154"/>
                <a:ext cx="4710520" cy="937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E20DAA-B6A5-F436-42AF-761F2D3913F3}"/>
              </a:ext>
            </a:extLst>
          </p:cNvPr>
          <p:cNvSpPr txBox="1"/>
          <p:nvPr/>
        </p:nvSpPr>
        <p:spPr>
          <a:xfrm>
            <a:off x="7822615" y="5352090"/>
            <a:ext cx="362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0"/>
              </a:rPr>
              <a:t>Forças de Keesom – Interação Dipolo-Dipolo</a:t>
            </a:r>
          </a:p>
        </p:txBody>
      </p:sp>
    </p:spTree>
    <p:extLst>
      <p:ext uri="{BB962C8B-B14F-4D97-AF65-F5344CB8AC3E}">
        <p14:creationId xmlns:p14="http://schemas.microsoft.com/office/powerpoint/2010/main" val="259785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47826E1-9517-A84F-D67C-6CE57BAEC654}"/>
              </a:ext>
            </a:extLst>
          </p:cNvPr>
          <p:cNvSpPr txBox="1"/>
          <p:nvPr/>
        </p:nvSpPr>
        <p:spPr>
          <a:xfrm>
            <a:off x="75746" y="227045"/>
            <a:ext cx="973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Interações entre uma molécula polar e outra apolar – Dipolo/Dipolo-Induzido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E9B9629-58E5-DE2B-4F63-361838760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41426"/>
            <a:ext cx="8886647" cy="5216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C235203-FBF7-7190-5A91-F1ECC65D0BCA}"/>
                  </a:ext>
                </a:extLst>
              </p:cNvPr>
              <p:cNvSpPr txBox="1"/>
              <p:nvPr/>
            </p:nvSpPr>
            <p:spPr>
              <a:xfrm>
                <a:off x="7711540" y="2491243"/>
                <a:ext cx="4030975" cy="937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=−2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C235203-FBF7-7190-5A91-F1ECC65D0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540" y="2491243"/>
                <a:ext cx="4030975" cy="9377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0778B00D-783E-702D-CB93-8475AF4AE3BA}"/>
              </a:ext>
            </a:extLst>
          </p:cNvPr>
          <p:cNvSpPr txBox="1"/>
          <p:nvPr/>
        </p:nvSpPr>
        <p:spPr>
          <a:xfrm>
            <a:off x="7914005" y="3924300"/>
            <a:ext cx="362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Forças de Debye – Interação Dipolo-Dipolo Induzido</a:t>
            </a:r>
          </a:p>
        </p:txBody>
      </p:sp>
    </p:spTree>
    <p:extLst>
      <p:ext uri="{BB962C8B-B14F-4D97-AF65-F5344CB8AC3E}">
        <p14:creationId xmlns:p14="http://schemas.microsoft.com/office/powerpoint/2010/main" val="415194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9036784-B7E7-B263-A8BA-9E19A529A39C}"/>
              </a:ext>
            </a:extLst>
          </p:cNvPr>
          <p:cNvSpPr txBox="1"/>
          <p:nvPr/>
        </p:nvSpPr>
        <p:spPr>
          <a:xfrm>
            <a:off x="88831" y="227045"/>
            <a:ext cx="970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Interações entre duas moléculas apolares – Dipolo-Induzido/Dipolo-Induzido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9AF11C-B918-31CF-4FE2-EB1AA2105D1A}"/>
              </a:ext>
            </a:extLst>
          </p:cNvPr>
          <p:cNvSpPr txBox="1"/>
          <p:nvPr/>
        </p:nvSpPr>
        <p:spPr>
          <a:xfrm>
            <a:off x="88831" y="1277498"/>
            <a:ext cx="55423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Origem: deslocalização eletrônica em torno de cada átomo devido a flutuações quânticas (Princípio da Incerteza) que demanda funções de onda (soluções da Equação de </a:t>
            </a:r>
            <a:r>
              <a:rPr lang="pt-BR" sz="2000" dirty="0" err="1">
                <a:latin typeface="Avenir Next LT Pro" panose="020B0504020202020204" pitchFamily="34" charset="0"/>
              </a:rPr>
              <a:t>Schrodinger</a:t>
            </a:r>
            <a:r>
              <a:rPr lang="pt-BR" sz="2000" dirty="0">
                <a:latin typeface="Avenir Next LT Pro" panose="020B0504020202020204" pitchFamily="34" charset="0"/>
              </a:rPr>
              <a:t>) para sua correta descrição.</a:t>
            </a:r>
          </a:p>
          <a:p>
            <a:pPr algn="just"/>
            <a:endParaRPr lang="pt-BR" sz="2000" dirty="0">
              <a:latin typeface="Avenir Next LT Pro" panose="020B0504020202020204" pitchFamily="34" charset="0"/>
            </a:endParaRPr>
          </a:p>
          <a:p>
            <a:pPr algn="just"/>
            <a:endParaRPr lang="pt-BR" sz="2000" dirty="0">
              <a:latin typeface="Avenir Next LT Pro" panose="020B0504020202020204" pitchFamily="34" charset="0"/>
            </a:endParaRPr>
          </a:p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Cálculos exatos desta interação são bastante envolvidos, mas um modelo simples desenvolvido por Fritz London, que se baseia na diminuição da energia do estado fundamental de dois osciladores acoplados. O modelo é aproximado, porém nos dá uma visão física do problema.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12B480E-A4E5-1090-9E51-A363AED14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043" y="825354"/>
            <a:ext cx="5997649" cy="35462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E78A132-E362-EAC5-81AA-1ED54744BC2A}"/>
                  </a:ext>
                </a:extLst>
              </p:cNvPr>
              <p:cNvSpPr txBox="1"/>
              <p:nvPr/>
            </p:nvSpPr>
            <p:spPr>
              <a:xfrm>
                <a:off x="6560787" y="4610254"/>
                <a:ext cx="452354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E78A132-E362-EAC5-81AA-1ED54744B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787" y="4610254"/>
                <a:ext cx="4523546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06B09B3-6105-1256-2D29-87969C03FDBD}"/>
              </a:ext>
            </a:extLst>
          </p:cNvPr>
          <p:cNvSpPr txBox="1"/>
          <p:nvPr/>
        </p:nvSpPr>
        <p:spPr>
          <a:xfrm>
            <a:off x="6176284" y="5678703"/>
            <a:ext cx="553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0"/>
              </a:rPr>
              <a:t>Forças de Dispersão de London – Interação Dipolo Induzido-Dipolo Induzido</a:t>
            </a:r>
          </a:p>
        </p:txBody>
      </p:sp>
    </p:spTree>
    <p:extLst>
      <p:ext uri="{BB962C8B-B14F-4D97-AF65-F5344CB8AC3E}">
        <p14:creationId xmlns:p14="http://schemas.microsoft.com/office/powerpoint/2010/main" val="320219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34D1226-8CFE-11BD-12CA-DC68ECBE796A}"/>
              </a:ext>
            </a:extLst>
          </p:cNvPr>
          <p:cNvSpPr txBox="1"/>
          <p:nvPr/>
        </p:nvSpPr>
        <p:spPr>
          <a:xfrm>
            <a:off x="0" y="160242"/>
            <a:ext cx="6888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Interações de van der Waals (Forças de van der Waals)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5A2FD6E-E094-A50C-DD92-CF9C2FB8D236}"/>
                  </a:ext>
                </a:extLst>
              </p:cNvPr>
              <p:cNvSpPr txBox="1"/>
              <p:nvPr/>
            </p:nvSpPr>
            <p:spPr>
              <a:xfrm>
                <a:off x="590716" y="828271"/>
                <a:ext cx="10307439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𝑣𝑑𝑤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𝐾𝑒𝑒𝑠𝑜𝑚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𝐷𝑒𝑏𝑦𝑒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𝐿𝑜𝑛𝑑𝑜𝑛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5A2FD6E-E094-A50C-DD92-CF9C2FB8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16" y="828271"/>
                <a:ext cx="10307439" cy="398507"/>
              </a:xfrm>
              <a:prstGeom prst="rect">
                <a:avLst/>
              </a:prstGeom>
              <a:blipFill>
                <a:blip r:embed="rId2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94A0B90-8FF2-DB29-005C-2F9122DADF06}"/>
                  </a:ext>
                </a:extLst>
              </p:cNvPr>
              <p:cNvSpPr txBox="1"/>
              <p:nvPr/>
            </p:nvSpPr>
            <p:spPr>
              <a:xfrm>
                <a:off x="472528" y="1711591"/>
                <a:ext cx="10307439" cy="837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𝑣𝑑𝑤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94A0B90-8FF2-DB29-005C-2F9122DA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28" y="1711591"/>
                <a:ext cx="10307439" cy="837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E5CCE27-3C9C-AD9B-FAB2-FD8940923C00}"/>
                  </a:ext>
                </a:extLst>
              </p:cNvPr>
              <p:cNvSpPr txBox="1"/>
              <p:nvPr/>
            </p:nvSpPr>
            <p:spPr>
              <a:xfrm>
                <a:off x="472527" y="2954497"/>
                <a:ext cx="10307439" cy="837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𝑣𝑑𝑤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E5CCE27-3C9C-AD9B-FAB2-FD8940923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27" y="2954497"/>
                <a:ext cx="10307439" cy="837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EBBC8D7-4C82-3BBC-75F4-072104DB6EBC}"/>
                  </a:ext>
                </a:extLst>
              </p:cNvPr>
              <p:cNvSpPr txBox="1"/>
              <p:nvPr/>
            </p:nvSpPr>
            <p:spPr>
              <a:xfrm>
                <a:off x="373001" y="4002635"/>
                <a:ext cx="10307439" cy="833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𝑣𝑑𝑤</m:t>
                          </m:r>
                        </m:sub>
                      </m:sSub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𝑣𝑑𝑤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EBBC8D7-4C82-3BBC-75F4-072104DB6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01" y="4002635"/>
                <a:ext cx="10307439" cy="8333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5329173A-8D76-6D17-A16D-AC4B7E0771C3}"/>
              </a:ext>
            </a:extLst>
          </p:cNvPr>
          <p:cNvSpPr txBox="1"/>
          <p:nvPr/>
        </p:nvSpPr>
        <p:spPr>
          <a:xfrm>
            <a:off x="564591" y="4955810"/>
            <a:ext cx="1045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venir Next LT Pro" panose="020B0504020202020204" pitchFamily="34" charset="0"/>
              </a:rPr>
              <a:t>Se as moléculas forem iguais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B25ABBC-013D-9E04-2E37-B4AABB237AD9}"/>
                  </a:ext>
                </a:extLst>
              </p:cNvPr>
              <p:cNvSpPr txBox="1"/>
              <p:nvPr/>
            </p:nvSpPr>
            <p:spPr>
              <a:xfrm>
                <a:off x="373000" y="5681524"/>
                <a:ext cx="10307439" cy="975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𝑣𝑑𝑤</m:t>
                          </m:r>
                        </m:sub>
                      </m:sSub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8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8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pt-BR" sz="28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pt-B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pt-BR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𝑣𝑑𝑤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B25ABBC-013D-9E04-2E37-B4AABB237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00" y="5681524"/>
                <a:ext cx="10307439" cy="975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728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E0B2D75-5514-9C1E-E892-39385055C9AB}"/>
              </a:ext>
            </a:extLst>
          </p:cNvPr>
          <p:cNvSpPr txBox="1"/>
          <p:nvPr/>
        </p:nvSpPr>
        <p:spPr>
          <a:xfrm>
            <a:off x="211013" y="283029"/>
            <a:ext cx="9217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Qual programa iremos utilizar para computar as forças intermoleculares?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402F51-BB9F-0405-0B2E-53B8E3B0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" y="1716833"/>
            <a:ext cx="6643057" cy="3657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3290FC8-A135-2BC0-D8F5-E5CBECBD6B7E}"/>
              </a:ext>
            </a:extLst>
          </p:cNvPr>
          <p:cNvSpPr txBox="1"/>
          <p:nvPr/>
        </p:nvSpPr>
        <p:spPr>
          <a:xfrm>
            <a:off x="6928952" y="2305615"/>
            <a:ext cx="5191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É gratuito</a:t>
            </a:r>
          </a:p>
          <a:p>
            <a:pPr algn="just"/>
            <a:endParaRPr lang="pt-BR" sz="24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  <a:p>
            <a:pPr algn="just"/>
            <a:r>
              <a:rPr lang="pt-BR" sz="24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É relativamente rápido</a:t>
            </a:r>
          </a:p>
          <a:p>
            <a:pPr algn="just"/>
            <a:endParaRPr lang="pt-BR" sz="24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  <a:p>
            <a:pPr algn="just"/>
            <a:r>
              <a:rPr lang="pt-BR" sz="24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É modular (</a:t>
            </a:r>
            <a:r>
              <a:rPr lang="pt-BR" sz="24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python</a:t>
            </a:r>
            <a:r>
              <a:rPr lang="pt-BR" sz="24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)</a:t>
            </a:r>
          </a:p>
          <a:p>
            <a:pPr algn="just"/>
            <a:endParaRPr lang="pt-BR" sz="24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  <a:p>
            <a:pPr algn="just"/>
            <a:r>
              <a:rPr lang="pt-BR" sz="24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Fácil de usar</a:t>
            </a:r>
          </a:p>
        </p:txBody>
      </p:sp>
    </p:spTree>
    <p:extLst>
      <p:ext uri="{BB962C8B-B14F-4D97-AF65-F5344CB8AC3E}">
        <p14:creationId xmlns:p14="http://schemas.microsoft.com/office/powerpoint/2010/main" val="28509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60FE6E7-C4B3-32B4-51A6-85BFEAE48396}"/>
              </a:ext>
            </a:extLst>
          </p:cNvPr>
          <p:cNvSpPr txBox="1"/>
          <p:nvPr/>
        </p:nvSpPr>
        <p:spPr>
          <a:xfrm>
            <a:off x="1757575" y="5941208"/>
            <a:ext cx="8676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https://github.com/DanielFSM/Minicurso-SU-2023/tree/main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511E08-B116-2FC7-22B9-B91C086C2F3A}"/>
              </a:ext>
            </a:extLst>
          </p:cNvPr>
          <p:cNvSpPr txBox="1"/>
          <p:nvPr/>
        </p:nvSpPr>
        <p:spPr>
          <a:xfrm>
            <a:off x="114151" y="273087"/>
            <a:ext cx="11595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Como obteremos os materiais para desenvolver os cálculos nos sistemas moleculares de interesse?</a:t>
            </a:r>
          </a:p>
        </p:txBody>
      </p:sp>
      <p:pic>
        <p:nvPicPr>
          <p:cNvPr id="11266" name="Picture 2" descr="UBC GitHub Instructor Guide | Learning Technology Hub">
            <a:extLst>
              <a:ext uri="{FF2B5EF4-FFF2-40B4-BE49-F238E27FC236}">
                <a16:creationId xmlns:a16="http://schemas.microsoft.com/office/drawing/2014/main" id="{EA478F5C-1AD0-5D0C-7A08-B8E53AAE7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8434"/>
            <a:ext cx="3886366" cy="21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A884754-EA47-8F80-49EC-47A3F6FF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01" y="1160000"/>
            <a:ext cx="8470837" cy="40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8BC7BF1-41FC-E636-D566-EA840280B900}"/>
              </a:ext>
            </a:extLst>
          </p:cNvPr>
          <p:cNvSpPr txBox="1"/>
          <p:nvPr/>
        </p:nvSpPr>
        <p:spPr>
          <a:xfrm>
            <a:off x="0" y="269029"/>
            <a:ext cx="1161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Químicos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atualmente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evoluíram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da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manipulação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de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moléculas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individuais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para a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descrição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e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manipulação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de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sistemas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de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moléculas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–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química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supramolecular e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nanoquímica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.</a:t>
            </a:r>
            <a:endParaRPr lang="pt-BR" sz="2000" b="1" dirty="0">
              <a:solidFill>
                <a:schemeClr val="accent6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9698" name="Picture 2" descr="Nanochemistry - Wikipedia">
            <a:extLst>
              <a:ext uri="{FF2B5EF4-FFF2-40B4-BE49-F238E27FC236}">
                <a16:creationId xmlns:a16="http://schemas.microsoft.com/office/drawing/2014/main" id="{EBB17F13-22F7-75A7-60A3-7DEBABAF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9" y="2025568"/>
            <a:ext cx="5146876" cy="38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What is Nanochemistry?">
            <a:extLst>
              <a:ext uri="{FF2B5EF4-FFF2-40B4-BE49-F238E27FC236}">
                <a16:creationId xmlns:a16="http://schemas.microsoft.com/office/drawing/2014/main" id="{E3B0A46C-DA9F-86BE-BF29-0EDF01985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47" y="2025567"/>
            <a:ext cx="5793285" cy="38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49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1BFEDC3-1DA9-9393-0218-FEB1A4D21CF7}"/>
              </a:ext>
            </a:extLst>
          </p:cNvPr>
          <p:cNvSpPr txBox="1"/>
          <p:nvPr/>
        </p:nvSpPr>
        <p:spPr>
          <a:xfrm>
            <a:off x="114151" y="273087"/>
            <a:ext cx="11595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Cadernos </a:t>
            </a:r>
            <a:r>
              <a:rPr lang="pt-BR" sz="2000" b="1" dirty="0" err="1">
                <a:latin typeface="Avenir Next LT Pro" panose="020B0504020202020204" pitchFamily="34" charset="0"/>
              </a:rPr>
              <a:t>Jupyter</a:t>
            </a:r>
            <a:r>
              <a:rPr lang="pt-BR" sz="2000" b="1" dirty="0">
                <a:latin typeface="Avenir Next LT Pro" panose="020B0504020202020204" pitchFamily="34" charset="0"/>
              </a:rPr>
              <a:t> – </a:t>
            </a:r>
            <a:r>
              <a:rPr lang="pt-BR" sz="2000" b="1" dirty="0" err="1">
                <a:latin typeface="Avenir Next LT Pro" panose="020B0504020202020204" pitchFamily="34" charset="0"/>
              </a:rPr>
              <a:t>Jupyter</a:t>
            </a:r>
            <a:r>
              <a:rPr lang="pt-BR" sz="2000" b="1" dirty="0">
                <a:latin typeface="Avenir Next LT Pro" panose="020B0504020202020204" pitchFamily="34" charset="0"/>
              </a:rPr>
              <a:t> Notebook</a:t>
            </a:r>
          </a:p>
        </p:txBody>
      </p:sp>
      <p:pic>
        <p:nvPicPr>
          <p:cNvPr id="22530" name="Picture 2" descr="Projeto Jupyter – Wikipédia, a enciclopédia livre">
            <a:extLst>
              <a:ext uri="{FF2B5EF4-FFF2-40B4-BE49-F238E27FC236}">
                <a16:creationId xmlns:a16="http://schemas.microsoft.com/office/drawing/2014/main" id="{E22394C3-0E38-0DAF-8231-B03DB1ABB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228725"/>
            <a:ext cx="19812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CC1C972-534F-A60D-54B2-4E39216805B4}"/>
              </a:ext>
            </a:extLst>
          </p:cNvPr>
          <p:cNvSpPr txBox="1"/>
          <p:nvPr/>
        </p:nvSpPr>
        <p:spPr>
          <a:xfrm>
            <a:off x="2851019" y="1057943"/>
            <a:ext cx="91210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Para que serve?</a:t>
            </a:r>
          </a:p>
          <a:p>
            <a:pPr algn="just"/>
            <a:endParaRPr lang="pt-BR" sz="2000" dirty="0">
              <a:solidFill>
                <a:srgbClr val="4D5156"/>
              </a:solidFill>
              <a:latin typeface="Avenir Next LT Pro" panose="020B0504020202020204" pitchFamily="34" charset="0"/>
            </a:endParaRPr>
          </a:p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O </a:t>
            </a:r>
            <a:r>
              <a:rPr lang="pt-BR" sz="2000" b="0" i="0" dirty="0" err="1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Jupyter</a:t>
            </a:r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 Notebook </a:t>
            </a:r>
            <a:r>
              <a:rPr lang="pt-BR" sz="2000" b="0" i="0" dirty="0">
                <a:solidFill>
                  <a:srgbClr val="040C28"/>
                </a:solidFill>
                <a:effectLst/>
                <a:latin typeface="Avenir Next LT Pro" panose="020B0504020202020204" pitchFamily="34" charset="0"/>
              </a:rPr>
              <a:t>permite escrever, executar e depurar códigos interativamente</a:t>
            </a:r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. Com ele, é possível experimentar e testar os códigos em células individuais, visualizando os resultados à medida que eles avançam</a:t>
            </a:r>
            <a:endParaRPr lang="pt-BR" sz="2000" dirty="0">
              <a:latin typeface="Avenir Next LT Pro" panose="020B0504020202020204" pitchFamily="34" charset="0"/>
            </a:endParaRPr>
          </a:p>
        </p:txBody>
      </p:sp>
      <p:pic>
        <p:nvPicPr>
          <p:cNvPr id="22532" name="Picture 4" descr="Project Jupyter Documentation — Jupyter Documentation 4.1.1 alpha  documentation">
            <a:extLst>
              <a:ext uri="{FF2B5EF4-FFF2-40B4-BE49-F238E27FC236}">
                <a16:creationId xmlns:a16="http://schemas.microsoft.com/office/drawing/2014/main" id="{4F392FDA-4A60-85CD-B936-02495D93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922" y="2787417"/>
            <a:ext cx="6740203" cy="379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Microsoft Apps">
            <a:extLst>
              <a:ext uri="{FF2B5EF4-FFF2-40B4-BE49-F238E27FC236}">
                <a16:creationId xmlns:a16="http://schemas.microsoft.com/office/drawing/2014/main" id="{141B0BBA-0CDF-15D4-B7FD-DA34E487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09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5A9EE27-0FA9-F68C-27DE-B8B07F729EBA}"/>
              </a:ext>
            </a:extLst>
          </p:cNvPr>
          <p:cNvSpPr txBox="1"/>
          <p:nvPr/>
        </p:nvSpPr>
        <p:spPr>
          <a:xfrm>
            <a:off x="114151" y="273087"/>
            <a:ext cx="11595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Visual Studio </a:t>
            </a:r>
            <a:r>
              <a:rPr lang="pt-BR" sz="2000" b="1" dirty="0" err="1">
                <a:latin typeface="Avenir Next LT Pro" panose="020B0504020202020204" pitchFamily="34" charset="0"/>
              </a:rPr>
              <a:t>Code</a:t>
            </a:r>
            <a:r>
              <a:rPr lang="pt-BR" sz="2000" b="1" dirty="0">
                <a:latin typeface="Avenir Next LT Pro" panose="020B0504020202020204" pitchFamily="34" charset="0"/>
              </a:rPr>
              <a:t> - Microsoft</a:t>
            </a:r>
          </a:p>
        </p:txBody>
      </p:sp>
      <p:pic>
        <p:nvPicPr>
          <p:cNvPr id="23556" name="Picture 4" descr="Configurar o Visual Studio Code para o desenvolvimento do Azure com .NET -  .NET | Microsoft Learn">
            <a:extLst>
              <a:ext uri="{FF2B5EF4-FFF2-40B4-BE49-F238E27FC236}">
                <a16:creationId xmlns:a16="http://schemas.microsoft.com/office/drawing/2014/main" id="{B380D5B0-8860-15B8-661A-0E41126A9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55" y="1142125"/>
            <a:ext cx="8355536" cy="47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0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BAAFAE4-079C-4728-E7F9-9EA0818325C5}"/>
              </a:ext>
            </a:extLst>
          </p:cNvPr>
          <p:cNvSpPr txBox="1"/>
          <p:nvPr/>
        </p:nvSpPr>
        <p:spPr>
          <a:xfrm>
            <a:off x="114151" y="273087"/>
            <a:ext cx="11595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Como podemos calcular as forças intermoleculares entre duas moléculas quaisquer?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519B3E-57EA-DA3A-B816-D12281A1300D}"/>
              </a:ext>
            </a:extLst>
          </p:cNvPr>
          <p:cNvSpPr txBox="1"/>
          <p:nvPr/>
        </p:nvSpPr>
        <p:spPr>
          <a:xfrm>
            <a:off x="478208" y="919047"/>
            <a:ext cx="11231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Utilizaremos duas abordagens</a:t>
            </a:r>
            <a:endParaRPr lang="pt-BR" sz="2000" dirty="0">
              <a:latin typeface="Avenir Next LT Pro" panose="020B05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0FC6B0-24DF-F114-F4DE-0289C2677142}"/>
              </a:ext>
            </a:extLst>
          </p:cNvPr>
          <p:cNvSpPr txBox="1"/>
          <p:nvPr/>
        </p:nvSpPr>
        <p:spPr>
          <a:xfrm>
            <a:off x="478208" y="1719629"/>
            <a:ext cx="2539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Supermolecular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61068C1-1C7C-219E-9422-A2BE064E6B2D}"/>
              </a:ext>
            </a:extLst>
          </p:cNvPr>
          <p:cNvSpPr txBox="1"/>
          <p:nvPr/>
        </p:nvSpPr>
        <p:spPr>
          <a:xfrm>
            <a:off x="5480399" y="1719629"/>
            <a:ext cx="6059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Symmetry-Adapted</a:t>
            </a: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Perturbation</a:t>
            </a: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0"/>
              </a:rPr>
              <a:t> Theory (SAPT)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E192E9-3782-3F3E-74A5-B44DFA606006}"/>
              </a:ext>
            </a:extLst>
          </p:cNvPr>
          <p:cNvSpPr txBox="1"/>
          <p:nvPr/>
        </p:nvSpPr>
        <p:spPr>
          <a:xfrm>
            <a:off x="478207" y="2437260"/>
            <a:ext cx="30752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Mais popular</a:t>
            </a:r>
            <a:endParaRPr lang="pt-BR" sz="2000" dirty="0">
              <a:latin typeface="Avenir Next LT Pro" panose="020B05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1DB1ED7-6F34-F535-A243-4FECD9DF99E6}"/>
              </a:ext>
            </a:extLst>
          </p:cNvPr>
          <p:cNvSpPr txBox="1"/>
          <p:nvPr/>
        </p:nvSpPr>
        <p:spPr>
          <a:xfrm>
            <a:off x="478207" y="3083220"/>
            <a:ext cx="4305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Mais simples de implementar</a:t>
            </a:r>
            <a:endParaRPr lang="pt-BR" sz="2000" dirty="0">
              <a:latin typeface="Avenir Next LT Pro" panose="020B05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642E99A-05E2-7DBA-BCA4-6D68DDBF05DA}"/>
              </a:ext>
            </a:extLst>
          </p:cNvPr>
          <p:cNvSpPr txBox="1"/>
          <p:nvPr/>
        </p:nvSpPr>
        <p:spPr>
          <a:xfrm>
            <a:off x="451891" y="4150020"/>
            <a:ext cx="4305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Disponível em qualquer pacote de química quântica</a:t>
            </a:r>
            <a:endParaRPr lang="pt-BR" sz="2000" dirty="0">
              <a:latin typeface="Avenir Next LT Pro" panose="020B05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B77D4E-D67E-664C-C2C8-5FE1840D2007}"/>
              </a:ext>
            </a:extLst>
          </p:cNvPr>
          <p:cNvSpPr txBox="1"/>
          <p:nvPr/>
        </p:nvSpPr>
        <p:spPr>
          <a:xfrm>
            <a:off x="5480399" y="2437260"/>
            <a:ext cx="4305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Disponível em poucos códigos de química quântica</a:t>
            </a:r>
            <a:endParaRPr lang="pt-BR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3922733-F044-4A66-1D4E-11C07BFD119B}"/>
              </a:ext>
            </a:extLst>
          </p:cNvPr>
          <p:cNvSpPr txBox="1"/>
          <p:nvPr/>
        </p:nvSpPr>
        <p:spPr>
          <a:xfrm>
            <a:off x="5480399" y="3429000"/>
            <a:ext cx="4305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Embora computacionalmente mais caro, é factível em moléculas de tamanho moderado ~100 átomos</a:t>
            </a:r>
            <a:endParaRPr lang="pt-BR" sz="2000" dirty="0">
              <a:latin typeface="Avenir Next LT Pro" panose="020B05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9B33CF-3872-36F2-A7E7-52077ECC56EB}"/>
              </a:ext>
            </a:extLst>
          </p:cNvPr>
          <p:cNvSpPr txBox="1"/>
          <p:nvPr/>
        </p:nvSpPr>
        <p:spPr>
          <a:xfrm>
            <a:off x="5480399" y="4728517"/>
            <a:ext cx="4305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Considerada por muitos o “estado da arte” de interações intermoleculares.</a:t>
            </a:r>
            <a:endParaRPr lang="pt-BR" sz="20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7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122D7D8-DE97-2963-2D88-8FBB2519CDB2}"/>
              </a:ext>
            </a:extLst>
          </p:cNvPr>
          <p:cNvSpPr txBox="1"/>
          <p:nvPr/>
        </p:nvSpPr>
        <p:spPr>
          <a:xfrm>
            <a:off x="114151" y="273087"/>
            <a:ext cx="11595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O que é SAPT?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B7DF68-3AF8-21C1-6D47-6494548C4986}"/>
              </a:ext>
            </a:extLst>
          </p:cNvPr>
          <p:cNvSpPr txBox="1"/>
          <p:nvPr/>
        </p:nvSpPr>
        <p:spPr>
          <a:xfrm>
            <a:off x="478208" y="919047"/>
            <a:ext cx="11231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É um método da Teoria de Estrutura Eletrônica para calcular </a:t>
            </a:r>
            <a:r>
              <a:rPr lang="pt-BR" sz="2000" b="1" i="0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</a:rPr>
              <a:t>Interações não-Covalentes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9" name="Imagem 8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36C3042F-5AC8-0275-0403-28CB2301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74" y="1759000"/>
            <a:ext cx="8689467" cy="39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4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993816C-902A-9EE9-145F-4E657F596672}"/>
              </a:ext>
            </a:extLst>
          </p:cNvPr>
          <p:cNvSpPr/>
          <p:nvPr/>
        </p:nvSpPr>
        <p:spPr>
          <a:xfrm>
            <a:off x="4283036" y="1759350"/>
            <a:ext cx="3669175" cy="3703899"/>
          </a:xfrm>
          <a:prstGeom prst="roundRect">
            <a:avLst/>
          </a:prstGeom>
          <a:solidFill>
            <a:schemeClr val="accent2">
              <a:lumMod val="50000"/>
              <a:alpha val="1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D961A9-94A3-76B7-0192-44DBDE82D2B4}"/>
              </a:ext>
            </a:extLst>
          </p:cNvPr>
          <p:cNvSpPr/>
          <p:nvPr/>
        </p:nvSpPr>
        <p:spPr>
          <a:xfrm>
            <a:off x="335666" y="1759350"/>
            <a:ext cx="3669175" cy="3703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22D7D8-DE97-2963-2D88-8FBB2519CDB2}"/>
              </a:ext>
            </a:extLst>
          </p:cNvPr>
          <p:cNvSpPr txBox="1"/>
          <p:nvPr/>
        </p:nvSpPr>
        <p:spPr>
          <a:xfrm>
            <a:off x="114151" y="273087"/>
            <a:ext cx="11595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O que é SAPT?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FD5102D-B1B0-9686-75CF-4AE9130AF315}"/>
              </a:ext>
            </a:extLst>
          </p:cNvPr>
          <p:cNvSpPr txBox="1"/>
          <p:nvPr/>
        </p:nvSpPr>
        <p:spPr>
          <a:xfrm>
            <a:off x="215156" y="1083022"/>
            <a:ext cx="11231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SAPT no PSI4 calcula a energia de interação entre dois corpos (dímero)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0DE79F1-E896-3BCA-4C73-35EC94273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6" y="2071152"/>
            <a:ext cx="2804403" cy="3109229"/>
          </a:xfrm>
          <a:prstGeom prst="rect">
            <a:avLst/>
          </a:prstGeom>
        </p:spPr>
      </p:pic>
      <p:pic>
        <p:nvPicPr>
          <p:cNvPr id="16" name="Imagem 15" descr="Uma imagem contendo voando, avião, remoto&#10;&#10;Descrição gerada automaticamente">
            <a:extLst>
              <a:ext uri="{FF2B5EF4-FFF2-40B4-BE49-F238E27FC236}">
                <a16:creationId xmlns:a16="http://schemas.microsoft.com/office/drawing/2014/main" id="{25E09884-8129-2FB9-8CC8-B2C5F4093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03" y="1978950"/>
            <a:ext cx="3509358" cy="3264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C96B0F7-C758-871E-B457-375B5DE63D36}"/>
                  </a:ext>
                </a:extLst>
              </p:cNvPr>
              <p:cNvSpPr txBox="1"/>
              <p:nvPr/>
            </p:nvSpPr>
            <p:spPr>
              <a:xfrm>
                <a:off x="1013521" y="5559532"/>
                <a:ext cx="2005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−231.820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C96B0F7-C758-871E-B457-375B5DE63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21" y="5559532"/>
                <a:ext cx="200599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E10BC88-6A86-D8FD-DE68-DB2C802F1534}"/>
                  </a:ext>
                </a:extLst>
              </p:cNvPr>
              <p:cNvSpPr txBox="1"/>
              <p:nvPr/>
            </p:nvSpPr>
            <p:spPr>
              <a:xfrm>
                <a:off x="5114624" y="5559532"/>
                <a:ext cx="2005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−463.643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E10BC88-6A86-D8FD-DE68-DB2C802F1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624" y="5559532"/>
                <a:ext cx="20059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1A08619E-A1AB-7AD8-94BD-5F3F0F651B97}"/>
              </a:ext>
            </a:extLst>
          </p:cNvPr>
          <p:cNvSpPr txBox="1"/>
          <p:nvPr/>
        </p:nvSpPr>
        <p:spPr>
          <a:xfrm>
            <a:off x="8357120" y="2071152"/>
            <a:ext cx="3352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Energia de interação “Supermolecular”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38838F8-8163-8FCA-30D0-4A7A7E18CCCB}"/>
                  </a:ext>
                </a:extLst>
              </p:cNvPr>
              <p:cNvSpPr txBox="1"/>
              <p:nvPr/>
            </p:nvSpPr>
            <p:spPr>
              <a:xfrm>
                <a:off x="8346978" y="2997726"/>
                <a:ext cx="31886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𝒊𝒏𝒕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𝑨𝑩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38838F8-8163-8FCA-30D0-4A7A7E18C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978" y="2997726"/>
                <a:ext cx="3188693" cy="369332"/>
              </a:xfrm>
              <a:prstGeom prst="rect">
                <a:avLst/>
              </a:prstGeom>
              <a:blipFill>
                <a:blip r:embed="rId6"/>
                <a:stretch>
                  <a:fillRect l="-1721" r="-765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0364942-22D9-E42D-81D8-11766E9F90A2}"/>
                  </a:ext>
                </a:extLst>
              </p:cNvPr>
              <p:cNvSpPr txBox="1"/>
              <p:nvPr/>
            </p:nvSpPr>
            <p:spPr>
              <a:xfrm>
                <a:off x="8346978" y="4000253"/>
                <a:ext cx="3611103" cy="730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𝒊𝒏𝒕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𝒌𝒄𝒂𝒍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𝒎𝒐𝒍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0364942-22D9-E42D-81D8-11766E9F9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978" y="4000253"/>
                <a:ext cx="3611103" cy="730136"/>
              </a:xfrm>
              <a:prstGeom prst="rect">
                <a:avLst/>
              </a:prstGeom>
              <a:blipFill>
                <a:blip r:embed="rId7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873E71-4315-213B-61E7-163CFBDF9AA8}"/>
              </a:ext>
            </a:extLst>
          </p:cNvPr>
          <p:cNvSpPr txBox="1"/>
          <p:nvPr/>
        </p:nvSpPr>
        <p:spPr>
          <a:xfrm>
            <a:off x="8581928" y="4893542"/>
            <a:ext cx="3352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Atrativo!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09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0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A435798-FC80-C006-47F2-BE1C1FB41302}"/>
              </a:ext>
            </a:extLst>
          </p:cNvPr>
          <p:cNvSpPr txBox="1"/>
          <p:nvPr/>
        </p:nvSpPr>
        <p:spPr>
          <a:xfrm>
            <a:off x="114151" y="273087"/>
            <a:ext cx="11595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Como SAPT funciona?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681A8A4-B74A-3AB2-007E-69BB3AB1A5C3}"/>
                  </a:ext>
                </a:extLst>
              </p:cNvPr>
              <p:cNvSpPr txBox="1"/>
              <p:nvPr/>
            </p:nvSpPr>
            <p:spPr>
              <a:xfrm>
                <a:off x="3012590" y="1000423"/>
                <a:ext cx="4372799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acc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𝑨𝑩</m:t>
                          </m:r>
                        </m:sub>
                      </m:sSub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681A8A4-B74A-3AB2-007E-69BB3AB1A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90" y="1000423"/>
                <a:ext cx="4372799" cy="379206"/>
              </a:xfrm>
              <a:prstGeom prst="rect">
                <a:avLst/>
              </a:prstGeom>
              <a:blipFill>
                <a:blip r:embed="rId2"/>
                <a:stretch>
                  <a:fillRect l="-1114" t="-17742" r="-4735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7D5A94F3-7806-E79C-1D6F-A970C6FA421A}"/>
              </a:ext>
            </a:extLst>
          </p:cNvPr>
          <p:cNvSpPr txBox="1"/>
          <p:nvPr/>
        </p:nvSpPr>
        <p:spPr>
          <a:xfrm>
            <a:off x="782132" y="1606591"/>
            <a:ext cx="25992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Hamiltoniano Total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EA0168-8536-082B-E327-19ACDC705042}"/>
              </a:ext>
            </a:extLst>
          </p:cNvPr>
          <p:cNvSpPr txBox="1"/>
          <p:nvPr/>
        </p:nvSpPr>
        <p:spPr>
          <a:xfrm>
            <a:off x="3221761" y="2301203"/>
            <a:ext cx="2599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Operadores de Fock dos monômeros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400C6C-F5BF-D5CB-C0B7-A00841C86A9B}"/>
              </a:ext>
            </a:extLst>
          </p:cNvPr>
          <p:cNvSpPr txBox="1"/>
          <p:nvPr/>
        </p:nvSpPr>
        <p:spPr>
          <a:xfrm>
            <a:off x="5937281" y="2194155"/>
            <a:ext cx="2599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Correlação </a:t>
            </a:r>
            <a:r>
              <a:rPr lang="pt-BR" sz="2000" b="0" i="0" dirty="0" err="1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intramonômero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A3C5E8-0F38-85C6-7321-F2B7C6D4D9CB}"/>
              </a:ext>
            </a:extLst>
          </p:cNvPr>
          <p:cNvSpPr txBox="1"/>
          <p:nvPr/>
        </p:nvSpPr>
        <p:spPr>
          <a:xfrm>
            <a:off x="8380914" y="1190026"/>
            <a:ext cx="2599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interação </a:t>
            </a:r>
            <a:r>
              <a:rPr lang="pt-BR" sz="2000" b="0" i="0" dirty="0" err="1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intramonômero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45D32FFC-0F3D-F9FC-C4D5-8C4BF60AB90F}"/>
              </a:ext>
            </a:extLst>
          </p:cNvPr>
          <p:cNvSpPr/>
          <p:nvPr/>
        </p:nvSpPr>
        <p:spPr>
          <a:xfrm>
            <a:off x="2200731" y="1185735"/>
            <a:ext cx="729205" cy="451413"/>
          </a:xfrm>
          <a:custGeom>
            <a:avLst/>
            <a:gdLst>
              <a:gd name="connsiteX0" fmla="*/ 0 w 729205"/>
              <a:gd name="connsiteY0" fmla="*/ 451413 h 451413"/>
              <a:gd name="connsiteX1" fmla="*/ 358816 w 729205"/>
              <a:gd name="connsiteY1" fmla="*/ 243069 h 451413"/>
              <a:gd name="connsiteX2" fmla="*/ 46299 w 729205"/>
              <a:gd name="connsiteY2" fmla="*/ 150471 h 451413"/>
              <a:gd name="connsiteX3" fmla="*/ 729205 w 729205"/>
              <a:gd name="connsiteY3" fmla="*/ 0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205" h="451413">
                <a:moveTo>
                  <a:pt x="0" y="451413"/>
                </a:moveTo>
                <a:cubicBezTo>
                  <a:pt x="175550" y="372319"/>
                  <a:pt x="351100" y="293226"/>
                  <a:pt x="358816" y="243069"/>
                </a:cubicBezTo>
                <a:cubicBezTo>
                  <a:pt x="366533" y="192912"/>
                  <a:pt x="-15432" y="190982"/>
                  <a:pt x="46299" y="150471"/>
                </a:cubicBezTo>
                <a:cubicBezTo>
                  <a:pt x="108030" y="109960"/>
                  <a:pt x="418617" y="54980"/>
                  <a:pt x="729205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DAB7863A-75F9-2CC1-BF3D-4033476C3F51}"/>
              </a:ext>
            </a:extLst>
          </p:cNvPr>
          <p:cNvSpPr/>
          <p:nvPr/>
        </p:nvSpPr>
        <p:spPr>
          <a:xfrm>
            <a:off x="3821187" y="1486677"/>
            <a:ext cx="648182" cy="833377"/>
          </a:xfrm>
          <a:custGeom>
            <a:avLst/>
            <a:gdLst>
              <a:gd name="connsiteX0" fmla="*/ 648182 w 648182"/>
              <a:gd name="connsiteY0" fmla="*/ 833377 h 833377"/>
              <a:gd name="connsiteX1" fmla="*/ 532435 w 648182"/>
              <a:gd name="connsiteY1" fmla="*/ 567159 h 833377"/>
              <a:gd name="connsiteX2" fmla="*/ 115747 w 648182"/>
              <a:gd name="connsiteY2" fmla="*/ 393539 h 833377"/>
              <a:gd name="connsiteX3" fmla="*/ 0 w 648182"/>
              <a:gd name="connsiteY3" fmla="*/ 0 h 83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182" h="833377">
                <a:moveTo>
                  <a:pt x="648182" y="833377"/>
                </a:moveTo>
                <a:cubicBezTo>
                  <a:pt x="634678" y="736921"/>
                  <a:pt x="621174" y="640465"/>
                  <a:pt x="532435" y="567159"/>
                </a:cubicBezTo>
                <a:cubicBezTo>
                  <a:pt x="443696" y="493853"/>
                  <a:pt x="204486" y="488065"/>
                  <a:pt x="115747" y="393539"/>
                </a:cubicBezTo>
                <a:cubicBezTo>
                  <a:pt x="27008" y="299013"/>
                  <a:pt x="13504" y="149506"/>
                  <a:pt x="0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A4C5EAD-6BA0-F50A-8291-5E6C396D4586}"/>
              </a:ext>
            </a:extLst>
          </p:cNvPr>
          <p:cNvSpPr/>
          <p:nvPr/>
        </p:nvSpPr>
        <p:spPr>
          <a:xfrm>
            <a:off x="4504476" y="1417229"/>
            <a:ext cx="268772" cy="879676"/>
          </a:xfrm>
          <a:custGeom>
            <a:avLst/>
            <a:gdLst>
              <a:gd name="connsiteX0" fmla="*/ 126939 w 268772"/>
              <a:gd name="connsiteY0" fmla="*/ 879676 h 879676"/>
              <a:gd name="connsiteX1" fmla="*/ 265835 w 268772"/>
              <a:gd name="connsiteY1" fmla="*/ 567159 h 879676"/>
              <a:gd name="connsiteX2" fmla="*/ 11192 w 268772"/>
              <a:gd name="connsiteY2" fmla="*/ 300942 h 879676"/>
              <a:gd name="connsiteX3" fmla="*/ 69065 w 268772"/>
              <a:gd name="connsiteY3" fmla="*/ 0 h 87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772" h="879676">
                <a:moveTo>
                  <a:pt x="126939" y="879676"/>
                </a:moveTo>
                <a:cubicBezTo>
                  <a:pt x="206032" y="771645"/>
                  <a:pt x="285126" y="663615"/>
                  <a:pt x="265835" y="567159"/>
                </a:cubicBezTo>
                <a:cubicBezTo>
                  <a:pt x="246544" y="470703"/>
                  <a:pt x="43987" y="395468"/>
                  <a:pt x="11192" y="300942"/>
                </a:cubicBezTo>
                <a:cubicBezTo>
                  <a:pt x="-21603" y="206416"/>
                  <a:pt x="23731" y="103208"/>
                  <a:pt x="69065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270C525-B27D-59CE-9784-18FC031A6CCC}"/>
              </a:ext>
            </a:extLst>
          </p:cNvPr>
          <p:cNvSpPr/>
          <p:nvPr/>
        </p:nvSpPr>
        <p:spPr>
          <a:xfrm>
            <a:off x="5444682" y="1360778"/>
            <a:ext cx="648182" cy="833377"/>
          </a:xfrm>
          <a:custGeom>
            <a:avLst/>
            <a:gdLst>
              <a:gd name="connsiteX0" fmla="*/ 648182 w 648182"/>
              <a:gd name="connsiteY0" fmla="*/ 833377 h 833377"/>
              <a:gd name="connsiteX1" fmla="*/ 532435 w 648182"/>
              <a:gd name="connsiteY1" fmla="*/ 567159 h 833377"/>
              <a:gd name="connsiteX2" fmla="*/ 115747 w 648182"/>
              <a:gd name="connsiteY2" fmla="*/ 393539 h 833377"/>
              <a:gd name="connsiteX3" fmla="*/ 0 w 648182"/>
              <a:gd name="connsiteY3" fmla="*/ 0 h 83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182" h="833377">
                <a:moveTo>
                  <a:pt x="648182" y="833377"/>
                </a:moveTo>
                <a:cubicBezTo>
                  <a:pt x="634678" y="736921"/>
                  <a:pt x="621174" y="640465"/>
                  <a:pt x="532435" y="567159"/>
                </a:cubicBezTo>
                <a:cubicBezTo>
                  <a:pt x="443696" y="493853"/>
                  <a:pt x="204486" y="488065"/>
                  <a:pt x="115747" y="393539"/>
                </a:cubicBezTo>
                <a:cubicBezTo>
                  <a:pt x="27008" y="299013"/>
                  <a:pt x="13504" y="149506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ECA7CA47-D1E2-631E-EA2E-C52390B4659D}"/>
              </a:ext>
            </a:extLst>
          </p:cNvPr>
          <p:cNvSpPr/>
          <p:nvPr/>
        </p:nvSpPr>
        <p:spPr>
          <a:xfrm>
            <a:off x="6079016" y="1396924"/>
            <a:ext cx="268772" cy="879676"/>
          </a:xfrm>
          <a:custGeom>
            <a:avLst/>
            <a:gdLst>
              <a:gd name="connsiteX0" fmla="*/ 126939 w 268772"/>
              <a:gd name="connsiteY0" fmla="*/ 879676 h 879676"/>
              <a:gd name="connsiteX1" fmla="*/ 265835 w 268772"/>
              <a:gd name="connsiteY1" fmla="*/ 567159 h 879676"/>
              <a:gd name="connsiteX2" fmla="*/ 11192 w 268772"/>
              <a:gd name="connsiteY2" fmla="*/ 300942 h 879676"/>
              <a:gd name="connsiteX3" fmla="*/ 69065 w 268772"/>
              <a:gd name="connsiteY3" fmla="*/ 0 h 87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772" h="879676">
                <a:moveTo>
                  <a:pt x="126939" y="879676"/>
                </a:moveTo>
                <a:cubicBezTo>
                  <a:pt x="206032" y="771645"/>
                  <a:pt x="285126" y="663615"/>
                  <a:pt x="265835" y="567159"/>
                </a:cubicBezTo>
                <a:cubicBezTo>
                  <a:pt x="246544" y="470703"/>
                  <a:pt x="43987" y="395468"/>
                  <a:pt x="11192" y="300942"/>
                </a:cubicBezTo>
                <a:cubicBezTo>
                  <a:pt x="-21603" y="206416"/>
                  <a:pt x="23731" y="103208"/>
                  <a:pt x="69065" y="0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89743840-00D1-7D46-BA91-7553CFD9232F}"/>
              </a:ext>
            </a:extLst>
          </p:cNvPr>
          <p:cNvSpPr/>
          <p:nvPr/>
        </p:nvSpPr>
        <p:spPr>
          <a:xfrm>
            <a:off x="7363040" y="1289907"/>
            <a:ext cx="879676" cy="353800"/>
          </a:xfrm>
          <a:custGeom>
            <a:avLst/>
            <a:gdLst>
              <a:gd name="connsiteX0" fmla="*/ 879676 w 879676"/>
              <a:gd name="connsiteY0" fmla="*/ 335666 h 353800"/>
              <a:gd name="connsiteX1" fmla="*/ 451413 w 879676"/>
              <a:gd name="connsiteY1" fmla="*/ 324092 h 353800"/>
              <a:gd name="connsiteX2" fmla="*/ 219919 w 879676"/>
              <a:gd name="connsiteY2" fmla="*/ 57874 h 353800"/>
              <a:gd name="connsiteX3" fmla="*/ 0 w 879676"/>
              <a:gd name="connsiteY3" fmla="*/ 0 h 35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676" h="353800">
                <a:moveTo>
                  <a:pt x="879676" y="335666"/>
                </a:moveTo>
                <a:cubicBezTo>
                  <a:pt x="720524" y="353028"/>
                  <a:pt x="561372" y="370391"/>
                  <a:pt x="451413" y="324092"/>
                </a:cubicBezTo>
                <a:cubicBezTo>
                  <a:pt x="341453" y="277793"/>
                  <a:pt x="295154" y="111889"/>
                  <a:pt x="219919" y="57874"/>
                </a:cubicBezTo>
                <a:cubicBezTo>
                  <a:pt x="144684" y="3859"/>
                  <a:pt x="72342" y="1929"/>
                  <a:pt x="0" y="0"/>
                </a:cubicBezTo>
              </a:path>
            </a:pathLst>
          </a:custGeom>
          <a:noFill/>
          <a:ln w="3810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764C6D9-63E2-E0C6-9AE1-6D10FDC93C44}"/>
                  </a:ext>
                </a:extLst>
              </p:cNvPr>
              <p:cNvSpPr txBox="1"/>
              <p:nvPr/>
            </p:nvSpPr>
            <p:spPr>
              <a:xfrm>
                <a:off x="102815" y="3140797"/>
                <a:ext cx="3096297" cy="107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𝑺𝑨𝑷𝑻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pt-BR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pt-BR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𝑺𝑨𝑷𝑻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𝒎𝒏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764C6D9-63E2-E0C6-9AE1-6D10FDC9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5" y="3140797"/>
                <a:ext cx="3096297" cy="1072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D720CDA6-5FF9-8102-32E4-0AF422B447AC}"/>
              </a:ext>
            </a:extLst>
          </p:cNvPr>
          <p:cNvSpPr txBox="1"/>
          <p:nvPr/>
        </p:nvSpPr>
        <p:spPr>
          <a:xfrm>
            <a:off x="3692239" y="3271736"/>
            <a:ext cx="25992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A expressão da energia é uma dupla série perturbativa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58DFA52-3AD6-A8D1-2826-D6DA4A9A6704}"/>
                  </a:ext>
                </a:extLst>
              </p:cNvPr>
              <p:cNvSpPr txBox="1"/>
              <p:nvPr/>
            </p:nvSpPr>
            <p:spPr>
              <a:xfrm>
                <a:off x="456906" y="4519021"/>
                <a:ext cx="4987776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𝑺𝑨𝑷𝑻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𝒆𝒔𝒍𝒕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𝒆𝒙𝒄𝒉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𝒊𝒏𝒅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1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400" b="1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𝒅𝒊𝒔𝒑</m:t>
                          </m:r>
                        </m:sub>
                      </m:sSub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58DFA52-3AD6-A8D1-2826-D6DA4A9A6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06" y="4519021"/>
                <a:ext cx="4987776" cy="402418"/>
              </a:xfrm>
              <a:prstGeom prst="rect">
                <a:avLst/>
              </a:prstGeom>
              <a:blipFill>
                <a:blip r:embed="rId4"/>
                <a:stretch>
                  <a:fillRect l="-1100" r="-856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700B95C-1AA2-F8BC-F3AE-123017922A80}"/>
                  </a:ext>
                </a:extLst>
              </p:cNvPr>
              <p:cNvSpPr txBox="1"/>
              <p:nvPr/>
            </p:nvSpPr>
            <p:spPr>
              <a:xfrm>
                <a:off x="572051" y="5347302"/>
                <a:ext cx="45870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pt-B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𝑺𝑨𝑷𝑻</m:t>
                        </m:r>
                      </m:sub>
                    </m:sSub>
                  </m:oMath>
                </a14:m>
                <a:r>
                  <a:rPr lang="pt-BR" sz="2000" dirty="0"/>
                  <a:t>: Energia total de interação do dímero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700B95C-1AA2-F8BC-F3AE-123017922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51" y="5347302"/>
                <a:ext cx="4587090" cy="307777"/>
              </a:xfrm>
              <a:prstGeom prst="rect">
                <a:avLst/>
              </a:prstGeom>
              <a:blipFill>
                <a:blip r:embed="rId5"/>
                <a:stretch>
                  <a:fillRect l="-1995" t="-25490" r="-2660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3250E0C-BDF6-70CB-84D3-E2F7ECD98DE9}"/>
                  </a:ext>
                </a:extLst>
              </p:cNvPr>
              <p:cNvSpPr txBox="1"/>
              <p:nvPr/>
            </p:nvSpPr>
            <p:spPr>
              <a:xfrm>
                <a:off x="572051" y="5858776"/>
                <a:ext cx="41400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𝒆𝒍𝒔𝒕</m:t>
                        </m:r>
                      </m:sub>
                    </m:sSub>
                  </m:oMath>
                </a14:m>
                <a:r>
                  <a:rPr lang="pt-BR" sz="2000" dirty="0"/>
                  <a:t>: Energia de interação eletrostática</a:t>
                </a:r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3250E0C-BDF6-70CB-84D3-E2F7ECD9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51" y="5858776"/>
                <a:ext cx="4140044" cy="307777"/>
              </a:xfrm>
              <a:prstGeom prst="rect">
                <a:avLst/>
              </a:prstGeom>
              <a:blipFill>
                <a:blip r:embed="rId6"/>
                <a:stretch>
                  <a:fillRect l="-2209" t="-25490" r="-2946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C7B47254-B20E-E1B0-4E87-2ECC2658839C}"/>
                  </a:ext>
                </a:extLst>
              </p:cNvPr>
              <p:cNvSpPr txBox="1"/>
              <p:nvPr/>
            </p:nvSpPr>
            <p:spPr>
              <a:xfrm>
                <a:off x="591765" y="6358677"/>
                <a:ext cx="66497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𝒆𝒙𝒄𝒉</m:t>
                        </m:r>
                      </m:sub>
                    </m:sSub>
                  </m:oMath>
                </a14:m>
                <a:r>
                  <a:rPr lang="pt-BR" sz="2000" dirty="0"/>
                  <a:t>: Energia de interação repulsiva de troca/repulsão estérica</a:t>
                </a:r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C7B47254-B20E-E1B0-4E87-2ECC26588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65" y="6358677"/>
                <a:ext cx="6649769" cy="307777"/>
              </a:xfrm>
              <a:prstGeom prst="rect">
                <a:avLst/>
              </a:prstGeom>
              <a:blipFill>
                <a:blip r:embed="rId7"/>
                <a:stretch>
                  <a:fillRect l="-1283" t="-25490" r="-1650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639E047-0F7F-F5FC-4066-50526935BCEF}"/>
                  </a:ext>
                </a:extLst>
              </p:cNvPr>
              <p:cNvSpPr txBox="1"/>
              <p:nvPr/>
            </p:nvSpPr>
            <p:spPr>
              <a:xfrm>
                <a:off x="5498309" y="5307187"/>
                <a:ext cx="52407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𝒊𝒏𝒅</m:t>
                        </m:r>
                      </m:sub>
                    </m:sSub>
                  </m:oMath>
                </a14:m>
                <a:r>
                  <a:rPr lang="pt-BR" sz="2000" dirty="0"/>
                  <a:t>: Energia de interação de indução/polarização</a:t>
                </a:r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639E047-0F7F-F5FC-4066-50526935B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309" y="5307187"/>
                <a:ext cx="5240794" cy="307777"/>
              </a:xfrm>
              <a:prstGeom prst="rect">
                <a:avLst/>
              </a:prstGeom>
              <a:blipFill>
                <a:blip r:embed="rId8"/>
                <a:stretch>
                  <a:fillRect l="-1744" t="-26000" r="-2326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16861CF-31B3-1D60-3C7E-01455700F317}"/>
                  </a:ext>
                </a:extLst>
              </p:cNvPr>
              <p:cNvSpPr txBox="1"/>
              <p:nvPr/>
            </p:nvSpPr>
            <p:spPr>
              <a:xfrm>
                <a:off x="5498309" y="5784544"/>
                <a:ext cx="5097421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𝒅𝒊𝒔𝒑</m:t>
                        </m:r>
                      </m:sub>
                    </m:sSub>
                  </m:oMath>
                </a14:m>
                <a:r>
                  <a:rPr lang="pt-BR" sz="2000" dirty="0"/>
                  <a:t>: Energia de interação de dispersão/London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16861CF-31B3-1D60-3C7E-01455700F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309" y="5784544"/>
                <a:ext cx="5097421" cy="335285"/>
              </a:xfrm>
              <a:prstGeom prst="rect">
                <a:avLst/>
              </a:prstGeom>
              <a:blipFill>
                <a:blip r:embed="rId9"/>
                <a:stretch>
                  <a:fillRect l="-1794" t="-21818" r="-2153" b="-3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3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D50A2C4-03EB-9F18-42AA-B693520A4188}"/>
              </a:ext>
            </a:extLst>
          </p:cNvPr>
          <p:cNvSpPr txBox="1"/>
          <p:nvPr/>
        </p:nvSpPr>
        <p:spPr>
          <a:xfrm>
            <a:off x="114151" y="273087"/>
            <a:ext cx="11595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venir Next LT Pro" panose="020B0504020202020204" pitchFamily="34" charset="0"/>
              </a:rPr>
              <a:t>Comparando com o potencial de Lennard-Jones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EB6DB3F-770D-7731-8B6C-26B4F64AA9CB}"/>
                  </a:ext>
                </a:extLst>
              </p:cNvPr>
              <p:cNvSpPr txBox="1"/>
              <p:nvPr/>
            </p:nvSpPr>
            <p:spPr>
              <a:xfrm>
                <a:off x="2947271" y="1127496"/>
                <a:ext cx="538185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𝑣𝑑𝑤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EB6DB3F-770D-7731-8B6C-26B4F64AA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271" y="1127496"/>
                <a:ext cx="5381858" cy="806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7B80565-9525-D634-0E8D-5AD96F3AC20E}"/>
                  </a:ext>
                </a:extLst>
              </p:cNvPr>
              <p:cNvSpPr txBox="1"/>
              <p:nvPr/>
            </p:nvSpPr>
            <p:spPr>
              <a:xfrm>
                <a:off x="754966" y="2388426"/>
                <a:ext cx="9399945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𝑲𝒆𝒆𝒔𝒐𝒎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pt-BR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pt-BR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p>
                              </m:sSup>
                            </m:den>
                          </m:f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8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8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𝑫𝒆𝒃𝒚𝒆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pt-BR" sz="28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8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pt-BR" sz="28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p>
                              </m:sSup>
                            </m:den>
                          </m:f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800" b="1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800" b="1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𝑳𝒐𝒏𝒅𝒐𝒏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pt-BR" sz="2800" b="1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pt-BR" sz="2800" b="1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sSup>
                            <m:sSupPr>
                              <m:ctrlPr>
                                <a:rPr lang="pt-BR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pt-BR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800" b="1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7B80565-9525-D634-0E8D-5AD96F3AC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66" y="2388426"/>
                <a:ext cx="9399945" cy="968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140B41E-9542-FDA0-4B09-EA7BFF571439}"/>
                  </a:ext>
                </a:extLst>
              </p:cNvPr>
              <p:cNvSpPr txBox="1"/>
              <p:nvPr/>
            </p:nvSpPr>
            <p:spPr>
              <a:xfrm>
                <a:off x="2727595" y="4169690"/>
                <a:ext cx="5821209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𝑺𝑨𝑷𝑻</m:t>
                          </m:r>
                        </m:sub>
                      </m:sSub>
                      <m:r>
                        <a:rPr lang="pt-B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𝒆𝒔𝒍𝒕</m:t>
                          </m:r>
                        </m:sub>
                      </m:sSub>
                      <m:r>
                        <a:rPr lang="pt-B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𝒆𝒙𝒄𝒉</m:t>
                          </m:r>
                        </m:sub>
                      </m:sSub>
                      <m:r>
                        <a:rPr lang="pt-B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𝒊𝒏𝒅</m:t>
                          </m:r>
                        </m:sub>
                      </m:sSub>
                      <m:r>
                        <a:rPr lang="pt-B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𝒅𝒊𝒔𝒑</m:t>
                          </m:r>
                        </m:sub>
                      </m:sSub>
                    </m:oMath>
                  </m:oMathPara>
                </a14:m>
                <a:endParaRPr lang="pt-BR" sz="2800" b="1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140B41E-9542-FDA0-4B09-EA7BFF571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95" y="4169690"/>
                <a:ext cx="5821209" cy="4694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2EDE7DF9-777E-5D21-8BD3-67429CB07F36}"/>
              </a:ext>
            </a:extLst>
          </p:cNvPr>
          <p:cNvSpPr txBox="1"/>
          <p:nvPr/>
        </p:nvSpPr>
        <p:spPr>
          <a:xfrm>
            <a:off x="298116" y="5290245"/>
            <a:ext cx="115957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4D5156"/>
                </a:solidFill>
                <a:effectLst/>
                <a:latin typeface="Avenir Next LT Pro" panose="020B0504020202020204" pitchFamily="34" charset="0"/>
              </a:rPr>
              <a:t>A teoria SAPT naturalmente decompõe a energia total de interação intermolecular em termos com significado físico inestimável para químicos e cientistas em geral</a:t>
            </a:r>
            <a:endParaRPr lang="pt-BR" sz="2000" b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B47DCA8E-010F-07AF-ECF3-7E724314B3B7}"/>
              </a:ext>
            </a:extLst>
          </p:cNvPr>
          <p:cNvSpPr txBox="1"/>
          <p:nvPr/>
        </p:nvSpPr>
        <p:spPr>
          <a:xfrm>
            <a:off x="0" y="236234"/>
            <a:ext cx="1161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Com a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ajuda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da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modelagem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molecular e ferramentas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computacionais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, o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entendimento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do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comportamento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de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sistemas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supramoleculares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está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em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franco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crescimento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.</a:t>
            </a:r>
            <a:endParaRPr lang="pt-BR" sz="2000" b="1" dirty="0">
              <a:solidFill>
                <a:srgbClr val="C000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0722" name="Picture 2" descr="Supramolecular Chemistry Targeting Proteins | Journal of the American  Chemical Society">
            <a:extLst>
              <a:ext uri="{FF2B5EF4-FFF2-40B4-BE49-F238E27FC236}">
                <a16:creationId xmlns:a16="http://schemas.microsoft.com/office/drawing/2014/main" id="{99F6D4A0-5A0A-9D4B-81EB-C34515DA4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46" y="1729728"/>
            <a:ext cx="4811512" cy="395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rontiers | Recent updates in click and computational chemistry for drug  discovery and development">
            <a:extLst>
              <a:ext uri="{FF2B5EF4-FFF2-40B4-BE49-F238E27FC236}">
                <a16:creationId xmlns:a16="http://schemas.microsoft.com/office/drawing/2014/main" id="{E68E5DB9-A259-0F74-51E8-E01398D53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34" y="1367432"/>
            <a:ext cx="4454887" cy="45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9196C8A-831B-A62C-07D4-0B592B8289B1}"/>
              </a:ext>
            </a:extLst>
          </p:cNvPr>
          <p:cNvSpPr txBox="1"/>
          <p:nvPr/>
        </p:nvSpPr>
        <p:spPr>
          <a:xfrm>
            <a:off x="32131" y="5913880"/>
            <a:ext cx="1161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latin typeface="Avenir Next LT Pro" panose="020B0504020202020204" pitchFamily="34" charset="0"/>
              </a:rPr>
              <a:t>Portanto</a:t>
            </a:r>
            <a:r>
              <a:rPr lang="en-US" sz="2000" b="1" dirty="0">
                <a:latin typeface="Avenir Next LT Pro" panose="020B0504020202020204" pitchFamily="34" charset="0"/>
              </a:rPr>
              <a:t>, a </a:t>
            </a:r>
            <a:r>
              <a:rPr lang="en-US" sz="2000" b="1" dirty="0" err="1">
                <a:latin typeface="Avenir Next LT Pro" panose="020B0504020202020204" pitchFamily="34" charset="0"/>
              </a:rPr>
              <a:t>química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latin typeface="Avenir Next LT Pro" panose="020B0504020202020204" pitchFamily="34" charset="0"/>
              </a:rPr>
              <a:t>está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latin typeface="Avenir Next LT Pro" panose="020B0504020202020204" pitchFamily="34" charset="0"/>
              </a:rPr>
              <a:t>gradualmente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latin typeface="Avenir Next LT Pro" panose="020B0504020202020204" pitchFamily="34" charset="0"/>
              </a:rPr>
              <a:t>mudando</a:t>
            </a:r>
            <a:r>
              <a:rPr lang="en-US" sz="2000" b="1" dirty="0">
                <a:latin typeface="Avenir Next LT Pro" panose="020B0504020202020204" pitchFamily="34" charset="0"/>
              </a:rPr>
              <a:t> de </a:t>
            </a:r>
            <a:r>
              <a:rPr lang="en-US" sz="2000" b="1" dirty="0" err="1">
                <a:latin typeface="Avenir Next LT Pro" panose="020B0504020202020204" pitchFamily="34" charset="0"/>
              </a:rPr>
              <a:t>uma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latin typeface="Avenir Next LT Pro" panose="020B0504020202020204" pitchFamily="34" charset="0"/>
              </a:rPr>
              <a:t>abordagem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latin typeface="Avenir Next LT Pro" panose="020B0504020202020204" pitchFamily="34" charset="0"/>
              </a:rPr>
              <a:t>reducionista</a:t>
            </a:r>
            <a:r>
              <a:rPr lang="en-US" sz="2000" b="1" dirty="0">
                <a:latin typeface="Avenir Next LT Pro" panose="020B0504020202020204" pitchFamily="34" charset="0"/>
              </a:rPr>
              <a:t> para </a:t>
            </a:r>
            <a:r>
              <a:rPr lang="en-US" sz="2000" b="1" dirty="0" err="1">
                <a:latin typeface="Avenir Next LT Pro" panose="020B0504020202020204" pitchFamily="34" charset="0"/>
              </a:rPr>
              <a:t>sistemas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latin typeface="Avenir Next LT Pro" panose="020B0504020202020204" pitchFamily="34" charset="0"/>
              </a:rPr>
              <a:t>supramoleculares</a:t>
            </a:r>
            <a:r>
              <a:rPr lang="en-US" sz="2000" b="1" dirty="0">
                <a:latin typeface="Avenir Next LT Pro" panose="020B0504020202020204" pitchFamily="34" charset="0"/>
              </a:rPr>
              <a:t>.</a:t>
            </a:r>
            <a:endParaRPr lang="pt-BR" sz="20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02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18A7EC4-D690-9172-44DE-B11C39BE9E66}"/>
              </a:ext>
            </a:extLst>
          </p:cNvPr>
          <p:cNvSpPr txBox="1"/>
          <p:nvPr/>
        </p:nvSpPr>
        <p:spPr>
          <a:xfrm>
            <a:off x="0" y="228640"/>
            <a:ext cx="1161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Exemplos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: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reações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oscilatórias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,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catálise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heterogenea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química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atmosférica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 e Ambiental,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sistemas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 auto-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montáveis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 de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moléculas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…</a:t>
            </a:r>
            <a:endParaRPr lang="pt-BR" sz="2000" b="1" dirty="0">
              <a:solidFill>
                <a:schemeClr val="accent1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1746" name="Picture 2" descr="A simple oscillating reaction | Experiment | RSC Education">
            <a:extLst>
              <a:ext uri="{FF2B5EF4-FFF2-40B4-BE49-F238E27FC236}">
                <a16:creationId xmlns:a16="http://schemas.microsoft.com/office/drawing/2014/main" id="{648FBA76-86F8-C191-D43E-22B17BB2B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4" y="1268512"/>
            <a:ext cx="4736523" cy="247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Applications of Heterogeneous Catalysis in Industry">
            <a:extLst>
              <a:ext uri="{FF2B5EF4-FFF2-40B4-BE49-F238E27FC236}">
                <a16:creationId xmlns:a16="http://schemas.microsoft.com/office/drawing/2014/main" id="{506A02C7-FB62-6E24-5882-21CA8B642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0" y="3904151"/>
            <a:ext cx="5201856" cy="282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Environmental Chemistry online Course">
            <a:extLst>
              <a:ext uri="{FF2B5EF4-FFF2-40B4-BE49-F238E27FC236}">
                <a16:creationId xmlns:a16="http://schemas.microsoft.com/office/drawing/2014/main" id="{866BFA84-2B67-C97C-556B-A8178342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61" y="1268512"/>
            <a:ext cx="4436962" cy="243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Molecules | Free Full-Text | Quantum-Chemical Insights into the Self- Assembly of Carbon-Based Supramolecular Complexes">
            <a:extLst>
              <a:ext uri="{FF2B5EF4-FFF2-40B4-BE49-F238E27FC236}">
                <a16:creationId xmlns:a16="http://schemas.microsoft.com/office/drawing/2014/main" id="{20305A21-E21C-0C40-3341-910420BB8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9159"/>
            <a:ext cx="5198565" cy="275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8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84FAAAF-F4BA-A93C-233F-6AF74B31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7387" cy="5335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D414ECE-FD40-55CA-EBA0-7252F660F867}"/>
              </a:ext>
            </a:extLst>
          </p:cNvPr>
          <p:cNvSpPr txBox="1"/>
          <p:nvPr/>
        </p:nvSpPr>
        <p:spPr>
          <a:xfrm>
            <a:off x="3773348" y="5602146"/>
            <a:ext cx="77868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“Intermolecular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chemistry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,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focusing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on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the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structure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and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function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of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the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entities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formed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by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the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association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of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two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or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more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chemical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pt-BR" sz="2000" b="1" dirty="0" err="1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species</a:t>
            </a:r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42319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786F14E-69A8-491D-ACA8-C23C7D32478F}"/>
              </a:ext>
            </a:extLst>
          </p:cNvPr>
          <p:cNvSpPr txBox="1"/>
          <p:nvPr/>
        </p:nvSpPr>
        <p:spPr>
          <a:xfrm>
            <a:off x="219920" y="185195"/>
            <a:ext cx="7786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Química “Ordinária”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417054-CFDD-1AD3-5165-2851F54C687B}"/>
              </a:ext>
            </a:extLst>
          </p:cNvPr>
          <p:cNvSpPr txBox="1"/>
          <p:nvPr/>
        </p:nvSpPr>
        <p:spPr>
          <a:xfrm>
            <a:off x="219920" y="1015146"/>
            <a:ext cx="5603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venir Next LT Pro" panose="020B0504020202020204" pitchFamily="34" charset="0"/>
              </a:rPr>
              <a:t>Interesse nas moléculas (átomos e ligações entre eles)</a:t>
            </a:r>
          </a:p>
        </p:txBody>
      </p:sp>
      <p:pic>
        <p:nvPicPr>
          <p:cNvPr id="33794" name="Picture 2" descr="Figuring Out the 3D Shape of Molecules with a Push of a Button - Department  of Chemistry - Mellon College of Science - Carnegie Mellon University">
            <a:extLst>
              <a:ext uri="{FF2B5EF4-FFF2-40B4-BE49-F238E27FC236}">
                <a16:creationId xmlns:a16="http://schemas.microsoft.com/office/drawing/2014/main" id="{C349E5CE-9ECC-659C-FB62-056EE720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9236"/>
            <a:ext cx="5688354" cy="284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0E0FB38-DBD0-BE4F-14F7-92E0DDA74E6E}"/>
              </a:ext>
            </a:extLst>
          </p:cNvPr>
          <p:cNvSpPr txBox="1"/>
          <p:nvPr/>
        </p:nvSpPr>
        <p:spPr>
          <a:xfrm>
            <a:off x="5823842" y="158832"/>
            <a:ext cx="5461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Química “Intermolecular”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6B65AB-269B-B3B1-9781-B987AB373850}"/>
              </a:ext>
            </a:extLst>
          </p:cNvPr>
          <p:cNvSpPr txBox="1"/>
          <p:nvPr/>
        </p:nvSpPr>
        <p:spPr>
          <a:xfrm>
            <a:off x="5752618" y="1015146"/>
            <a:ext cx="6134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venir Next LT Pro" panose="020B0504020202020204" pitchFamily="34" charset="0"/>
              </a:rPr>
              <a:t>Foco na associação entre moléculas ou interações entre partes não ligadas dentro de uma molécula.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838807-85DA-C19B-38DF-B42853C47B29}"/>
              </a:ext>
            </a:extLst>
          </p:cNvPr>
          <p:cNvSpPr txBox="1"/>
          <p:nvPr/>
        </p:nvSpPr>
        <p:spPr>
          <a:xfrm>
            <a:off x="5823842" y="5023413"/>
            <a:ext cx="5603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venir Next LT Pro" panose="020B0504020202020204" pitchFamily="34" charset="0"/>
              </a:rPr>
              <a:t>Os termos </a:t>
            </a:r>
            <a:r>
              <a:rPr lang="pt-BR" sz="2000" dirty="0" err="1">
                <a:latin typeface="Avenir Next LT Pro" panose="020B0504020202020204" pitchFamily="34" charset="0"/>
              </a:rPr>
              <a:t>inter</a:t>
            </a:r>
            <a:r>
              <a:rPr lang="pt-BR" sz="2000" dirty="0">
                <a:latin typeface="Avenir Next LT Pro" panose="020B0504020202020204" pitchFamily="34" charset="0"/>
              </a:rPr>
              <a:t>- e </a:t>
            </a:r>
            <a:r>
              <a:rPr lang="pt-BR" sz="2000" dirty="0" err="1">
                <a:latin typeface="Avenir Next LT Pro" panose="020B0504020202020204" pitchFamily="34" charset="0"/>
              </a:rPr>
              <a:t>intra</a:t>
            </a:r>
            <a:r>
              <a:rPr lang="pt-BR" sz="2000" dirty="0">
                <a:latin typeface="Avenir Next LT Pro" panose="020B0504020202020204" pitchFamily="34" charset="0"/>
              </a:rPr>
              <a:t>- são sinônimos de </a:t>
            </a:r>
            <a:r>
              <a:rPr lang="pt-BR" sz="2000" i="1" dirty="0">
                <a:latin typeface="Avenir Next LT Pro" panose="020B0504020202020204" pitchFamily="34" charset="0"/>
              </a:rPr>
              <a:t>interações não-covalentes</a:t>
            </a:r>
            <a:r>
              <a:rPr lang="pt-BR" sz="2000" dirty="0">
                <a:latin typeface="Avenir Next LT Pro" panose="020B0504020202020204" pitchFamily="34" charset="0"/>
              </a:rPr>
              <a:t>.</a:t>
            </a:r>
          </a:p>
        </p:txBody>
      </p:sp>
      <p:pic>
        <p:nvPicPr>
          <p:cNvPr id="33796" name="Picture 4" descr="Chemical Assignment of Symmetry-Adapted Perturbation Theory Interaction  Energy Components: The Functional-Group SAPT Partition | Journal of  Chemical Theory and Computation">
            <a:extLst>
              <a:ext uri="{FF2B5EF4-FFF2-40B4-BE49-F238E27FC236}">
                <a16:creationId xmlns:a16="http://schemas.microsoft.com/office/drawing/2014/main" id="{0C1B6341-098B-CABF-7DAC-D35FC2A42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52" y="2013677"/>
            <a:ext cx="47625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49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96E4500-159C-9DA3-7119-8C52ABD8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" y="1540439"/>
            <a:ext cx="6530906" cy="4610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F079098-E90E-7B2A-051F-8A287496E386}"/>
              </a:ext>
            </a:extLst>
          </p:cNvPr>
          <p:cNvSpPr txBox="1"/>
          <p:nvPr/>
        </p:nvSpPr>
        <p:spPr>
          <a:xfrm>
            <a:off x="28585" y="135470"/>
            <a:ext cx="12066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Interações não-covalentes se caracterizam por atuarem mesmo em longas distâncias ~200pm-400pm.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9E305D-0502-BAFF-56E4-575785EA78E6}"/>
              </a:ext>
            </a:extLst>
          </p:cNvPr>
          <p:cNvSpPr txBox="1"/>
          <p:nvPr/>
        </p:nvSpPr>
        <p:spPr>
          <a:xfrm>
            <a:off x="6564776" y="1227922"/>
            <a:ext cx="5627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0"/>
              </a:rPr>
              <a:t>Sobreposição de orbitais não pode ocorrer com estas distâncias. Portanto, não explicamos as interações intermoleculares com conceitos tradicionais de química (ligação sigma, par de elétrons...)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DB97D2-F0CC-68B0-B39D-EDF615F765D4}"/>
              </a:ext>
            </a:extLst>
          </p:cNvPr>
          <p:cNvSpPr txBox="1"/>
          <p:nvPr/>
        </p:nvSpPr>
        <p:spPr>
          <a:xfrm>
            <a:off x="6564776" y="3797701"/>
            <a:ext cx="5627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0"/>
              </a:rPr>
              <a:t>As energias de estabilização são da ordem de 1 a 100kJ/mol por contato, muito menor que interações covalentes ~400kJ/mol</a:t>
            </a:r>
          </a:p>
        </p:txBody>
      </p:sp>
    </p:spTree>
    <p:extLst>
      <p:ext uri="{BB962C8B-B14F-4D97-AF65-F5344CB8AC3E}">
        <p14:creationId xmlns:p14="http://schemas.microsoft.com/office/powerpoint/2010/main" val="214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6E845F2-9033-81B4-0564-CA99F30CFD25}"/>
              </a:ext>
            </a:extLst>
          </p:cNvPr>
          <p:cNvSpPr txBox="1"/>
          <p:nvPr/>
        </p:nvSpPr>
        <p:spPr>
          <a:xfrm>
            <a:off x="0" y="158620"/>
            <a:ext cx="11973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venir Next LT Pro" panose="020B0504020202020204" pitchFamily="34" charset="0"/>
              </a:rPr>
              <a:t>As forças intermoleculares estão por trás de uma série gigantesca de sistemas de interesse químico...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F7EDB1-B011-4B24-BBB3-67BF99CB8A66}"/>
              </a:ext>
            </a:extLst>
          </p:cNvPr>
          <p:cNvSpPr txBox="1"/>
          <p:nvPr/>
        </p:nvSpPr>
        <p:spPr>
          <a:xfrm>
            <a:off x="1067017" y="692013"/>
            <a:ext cx="3232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Sólidos, líquidos e gases</a:t>
            </a:r>
          </a:p>
        </p:txBody>
      </p:sp>
      <p:pic>
        <p:nvPicPr>
          <p:cNvPr id="1026" name="Picture 2" descr="Solids, liquids and gases">
            <a:extLst>
              <a:ext uri="{FF2B5EF4-FFF2-40B4-BE49-F238E27FC236}">
                <a16:creationId xmlns:a16="http://schemas.microsoft.com/office/drawing/2014/main" id="{1B7ADBD1-6307-7BF8-771A-3EC1418F5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8" y="1092123"/>
            <a:ext cx="5253135" cy="211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ter as a solvent - AimHigh!">
            <a:extLst>
              <a:ext uri="{FF2B5EF4-FFF2-40B4-BE49-F238E27FC236}">
                <a16:creationId xmlns:a16="http://schemas.microsoft.com/office/drawing/2014/main" id="{60C6E7B6-266D-0E6B-3ADD-29E93731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17" y="4159509"/>
            <a:ext cx="2871624" cy="269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78F3C4-2185-7C56-5CE1-95B6EF37D0A6}"/>
              </a:ext>
            </a:extLst>
          </p:cNvPr>
          <p:cNvSpPr txBox="1"/>
          <p:nvPr/>
        </p:nvSpPr>
        <p:spPr>
          <a:xfrm>
            <a:off x="1854254" y="3610929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Soluções</a:t>
            </a:r>
          </a:p>
        </p:txBody>
      </p:sp>
      <p:pic>
        <p:nvPicPr>
          <p:cNvPr id="1030" name="Picture 6" descr="Small molecule-mediated co-assembly of amyloid-β oligomers reduces  neurotoxicity through promoting non-fibrillar aggregation - Chemical  Science (RSC Publishing)">
            <a:extLst>
              <a:ext uri="{FF2B5EF4-FFF2-40B4-BE49-F238E27FC236}">
                <a16:creationId xmlns:a16="http://schemas.microsoft.com/office/drawing/2014/main" id="{7A51E7DF-DC3D-5DCE-60B6-5A939235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46" y="1227462"/>
            <a:ext cx="5010023" cy="18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68B55CA-B505-99E9-69A3-FDCD27693F65}"/>
              </a:ext>
            </a:extLst>
          </p:cNvPr>
          <p:cNvSpPr txBox="1"/>
          <p:nvPr/>
        </p:nvSpPr>
        <p:spPr>
          <a:xfrm>
            <a:off x="6892429" y="692013"/>
            <a:ext cx="4551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Agregados de moléculas pequenas</a:t>
            </a:r>
          </a:p>
        </p:txBody>
      </p:sp>
      <p:pic>
        <p:nvPicPr>
          <p:cNvPr id="1032" name="Picture 8" descr="Water-Mediated Interactions between Hydrophilic and Hydrophobic Surfaces |  Langmuir">
            <a:extLst>
              <a:ext uri="{FF2B5EF4-FFF2-40B4-BE49-F238E27FC236}">
                <a16:creationId xmlns:a16="http://schemas.microsoft.com/office/drawing/2014/main" id="{B34A1D30-CB7A-FB29-214D-BF18FD79B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53"/>
          <a:stretch/>
        </p:blipFill>
        <p:spPr bwMode="auto">
          <a:xfrm>
            <a:off x="6695052" y="4085835"/>
            <a:ext cx="4409209" cy="284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292B83E-3FD8-21F1-EFAC-077A233AB6AB}"/>
              </a:ext>
            </a:extLst>
          </p:cNvPr>
          <p:cNvSpPr txBox="1"/>
          <p:nvPr/>
        </p:nvSpPr>
        <p:spPr>
          <a:xfrm>
            <a:off x="5986927" y="3429536"/>
            <a:ext cx="5986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venir Next LT Pro" panose="020B0504020202020204" pitchFamily="34" charset="0"/>
              </a:rPr>
              <a:t>Partículas macroscópicas interagindo em um líquido ou vapor</a:t>
            </a:r>
          </a:p>
        </p:txBody>
      </p:sp>
    </p:spTree>
    <p:extLst>
      <p:ext uri="{BB962C8B-B14F-4D97-AF65-F5344CB8AC3E}">
        <p14:creationId xmlns:p14="http://schemas.microsoft.com/office/powerpoint/2010/main" val="198181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1997</Words>
  <Application>Microsoft Office PowerPoint</Application>
  <PresentationFormat>Widescreen</PresentationFormat>
  <Paragraphs>204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Arial</vt:lpstr>
      <vt:lpstr>Avenir Next LT Pro</vt:lpstr>
      <vt:lpstr>Calibri</vt:lpstr>
      <vt:lpstr>Calibri Light</vt:lpstr>
      <vt:lpstr>Cambria Math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Francisco Scalabrin Machado</dc:creator>
  <cp:lastModifiedBy>Daniel Francisco Scalabrin Machado</cp:lastModifiedBy>
  <cp:revision>4</cp:revision>
  <dcterms:created xsi:type="dcterms:W3CDTF">2023-09-26T02:32:45Z</dcterms:created>
  <dcterms:modified xsi:type="dcterms:W3CDTF">2023-09-27T11:22:36Z</dcterms:modified>
</cp:coreProperties>
</file>